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3" r:id="rId20"/>
    <p:sldId id="274" r:id="rId21"/>
    <p:sldId id="27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2F0F5C-F6A8-4487-8FCE-79B1E772566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0A3BBD4-C9DC-44DB-8F2B-EEF19487E614}">
      <dgm:prSet/>
      <dgm:spPr/>
      <dgm:t>
        <a:bodyPr/>
        <a:lstStyle/>
        <a:p>
          <a:pPr rtl="0"/>
          <a:r>
            <a:rPr lang="en-US" smtClean="0"/>
            <a:t>The problem with young students and CS</a:t>
          </a:r>
          <a:endParaRPr lang="en-US"/>
        </a:p>
      </dgm:t>
    </dgm:pt>
    <dgm:pt modelId="{C5F21414-60DE-40CD-BB78-4DEDA76FA74D}" type="parTrans" cxnId="{D4B8D5D0-121F-46EC-9769-6DA881B78835}">
      <dgm:prSet/>
      <dgm:spPr/>
      <dgm:t>
        <a:bodyPr/>
        <a:lstStyle/>
        <a:p>
          <a:endParaRPr lang="en-US"/>
        </a:p>
      </dgm:t>
    </dgm:pt>
    <dgm:pt modelId="{C3145A95-69C1-4F1C-9B56-267537FF803E}" type="sibTrans" cxnId="{D4B8D5D0-121F-46EC-9769-6DA881B78835}">
      <dgm:prSet/>
      <dgm:spPr/>
      <dgm:t>
        <a:bodyPr/>
        <a:lstStyle/>
        <a:p>
          <a:endParaRPr lang="en-US"/>
        </a:p>
      </dgm:t>
    </dgm:pt>
    <dgm:pt modelId="{7E47A85E-F0B7-4C48-AC76-A126C970F000}">
      <dgm:prSet/>
      <dgm:spPr/>
      <dgm:t>
        <a:bodyPr/>
        <a:lstStyle/>
        <a:p>
          <a:pPr rtl="0"/>
          <a:r>
            <a:rPr lang="en-US" smtClean="0"/>
            <a:t>3</a:t>
          </a:r>
          <a:r>
            <a:rPr lang="en-US" baseline="30000" smtClean="0"/>
            <a:t>rd</a:t>
          </a:r>
          <a:r>
            <a:rPr lang="en-US" smtClean="0"/>
            <a:t> year university students</a:t>
          </a:r>
          <a:endParaRPr lang="en-US"/>
        </a:p>
      </dgm:t>
    </dgm:pt>
    <dgm:pt modelId="{AC05D8AC-F629-4E2F-A102-F041505ECDF8}" type="parTrans" cxnId="{359D68EA-3025-494C-B84C-3A34DF2CCA2D}">
      <dgm:prSet/>
      <dgm:spPr/>
      <dgm:t>
        <a:bodyPr/>
        <a:lstStyle/>
        <a:p>
          <a:endParaRPr lang="en-US"/>
        </a:p>
      </dgm:t>
    </dgm:pt>
    <dgm:pt modelId="{26A6B0E7-7279-4D63-B0CC-6077B2DA2273}" type="sibTrans" cxnId="{359D68EA-3025-494C-B84C-3A34DF2CCA2D}">
      <dgm:prSet/>
      <dgm:spPr/>
      <dgm:t>
        <a:bodyPr/>
        <a:lstStyle/>
        <a:p>
          <a:endParaRPr lang="en-US"/>
        </a:p>
      </dgm:t>
    </dgm:pt>
    <dgm:pt modelId="{F8354095-44FB-4598-8375-13723C7C45FF}">
      <dgm:prSet/>
      <dgm:spPr/>
      <dgm:t>
        <a:bodyPr/>
        <a:lstStyle/>
        <a:p>
          <a:pPr rtl="0"/>
          <a:r>
            <a:rPr lang="en-US" smtClean="0"/>
            <a:t>1</a:t>
          </a:r>
          <a:r>
            <a:rPr lang="en-US" baseline="30000" smtClean="0"/>
            <a:t>st</a:t>
          </a:r>
          <a:r>
            <a:rPr lang="en-US" smtClean="0"/>
            <a:t> year university students</a:t>
          </a:r>
          <a:endParaRPr lang="en-US"/>
        </a:p>
      </dgm:t>
    </dgm:pt>
    <dgm:pt modelId="{19E4E3AA-BC99-4CA4-8F2D-D70F3140E238}" type="parTrans" cxnId="{EAD005B1-2E5A-4F46-AB14-DE5B726821B4}">
      <dgm:prSet/>
      <dgm:spPr/>
      <dgm:t>
        <a:bodyPr/>
        <a:lstStyle/>
        <a:p>
          <a:endParaRPr lang="en-US"/>
        </a:p>
      </dgm:t>
    </dgm:pt>
    <dgm:pt modelId="{2943B4CB-219F-4D9D-B310-EEA351356941}" type="sibTrans" cxnId="{EAD005B1-2E5A-4F46-AB14-DE5B726821B4}">
      <dgm:prSet/>
      <dgm:spPr/>
      <dgm:t>
        <a:bodyPr/>
        <a:lstStyle/>
        <a:p>
          <a:endParaRPr lang="en-US"/>
        </a:p>
      </dgm:t>
    </dgm:pt>
    <dgm:pt modelId="{8FD90E3F-595B-48AA-ADF9-A966B3A80C44}">
      <dgm:prSet/>
      <dgm:spPr/>
      <dgm:t>
        <a:bodyPr/>
        <a:lstStyle/>
        <a:p>
          <a:pPr rtl="0"/>
          <a:r>
            <a:rPr lang="en-US" smtClean="0"/>
            <a:t>High school students</a:t>
          </a:r>
          <a:endParaRPr lang="en-US"/>
        </a:p>
      </dgm:t>
    </dgm:pt>
    <dgm:pt modelId="{636219F1-35EE-4FF2-A926-F686048FE2DE}" type="parTrans" cxnId="{65314C40-8D4B-4393-AD71-E4C377E8BA6C}">
      <dgm:prSet/>
      <dgm:spPr/>
      <dgm:t>
        <a:bodyPr/>
        <a:lstStyle/>
        <a:p>
          <a:endParaRPr lang="en-US"/>
        </a:p>
      </dgm:t>
    </dgm:pt>
    <dgm:pt modelId="{8C03A19D-29A7-472C-B322-4907FA9DA81C}" type="sibTrans" cxnId="{65314C40-8D4B-4393-AD71-E4C377E8BA6C}">
      <dgm:prSet/>
      <dgm:spPr/>
      <dgm:t>
        <a:bodyPr/>
        <a:lstStyle/>
        <a:p>
          <a:endParaRPr lang="en-US"/>
        </a:p>
      </dgm:t>
    </dgm:pt>
    <dgm:pt modelId="{F193B394-7474-4575-8B85-06D294401E43}" type="pres">
      <dgm:prSet presAssocID="{A42F0F5C-F6A8-4487-8FCE-79B1E772566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E03A34-124A-4BDF-92C6-E0DA2902B088}" type="pres">
      <dgm:prSet presAssocID="{60A3BBD4-C9DC-44DB-8F2B-EEF19487E61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2241FF-7D12-4A93-B0C1-F5A0AFD84A98}" type="pres">
      <dgm:prSet presAssocID="{C3145A95-69C1-4F1C-9B56-267537FF803E}" presName="spacer" presStyleCnt="0"/>
      <dgm:spPr/>
    </dgm:pt>
    <dgm:pt modelId="{B6AC23DA-D183-4D99-8021-F7AF3BDCFCC1}" type="pres">
      <dgm:prSet presAssocID="{7E47A85E-F0B7-4C48-AC76-A126C970F00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44B1F2-3CA3-4EEA-87BA-2625BE0CF75B}" type="pres">
      <dgm:prSet presAssocID="{26A6B0E7-7279-4D63-B0CC-6077B2DA2273}" presName="spacer" presStyleCnt="0"/>
      <dgm:spPr/>
    </dgm:pt>
    <dgm:pt modelId="{A36F0C83-B92B-49BC-8D10-219902F0F69B}" type="pres">
      <dgm:prSet presAssocID="{F8354095-44FB-4598-8375-13723C7C45FF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95CF00-2D85-4955-A9AD-107CFFECEFC6}" type="pres">
      <dgm:prSet presAssocID="{2943B4CB-219F-4D9D-B310-EEA351356941}" presName="spacer" presStyleCnt="0"/>
      <dgm:spPr/>
    </dgm:pt>
    <dgm:pt modelId="{5D45D160-3517-42AA-AFEA-20808B026DC0}" type="pres">
      <dgm:prSet presAssocID="{8FD90E3F-595B-48AA-ADF9-A966B3A80C44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314C40-8D4B-4393-AD71-E4C377E8BA6C}" srcId="{A42F0F5C-F6A8-4487-8FCE-79B1E772566D}" destId="{8FD90E3F-595B-48AA-ADF9-A966B3A80C44}" srcOrd="3" destOrd="0" parTransId="{636219F1-35EE-4FF2-A926-F686048FE2DE}" sibTransId="{8C03A19D-29A7-472C-B322-4907FA9DA81C}"/>
    <dgm:cxn modelId="{359D68EA-3025-494C-B84C-3A34DF2CCA2D}" srcId="{A42F0F5C-F6A8-4487-8FCE-79B1E772566D}" destId="{7E47A85E-F0B7-4C48-AC76-A126C970F000}" srcOrd="1" destOrd="0" parTransId="{AC05D8AC-F629-4E2F-A102-F041505ECDF8}" sibTransId="{26A6B0E7-7279-4D63-B0CC-6077B2DA2273}"/>
    <dgm:cxn modelId="{6B82CB5E-8800-42CD-9FF7-C1F50C0988C5}" type="presOf" srcId="{A42F0F5C-F6A8-4487-8FCE-79B1E772566D}" destId="{F193B394-7474-4575-8B85-06D294401E43}" srcOrd="0" destOrd="0" presId="urn:microsoft.com/office/officeart/2005/8/layout/vList2"/>
    <dgm:cxn modelId="{D4B8D5D0-121F-46EC-9769-6DA881B78835}" srcId="{A42F0F5C-F6A8-4487-8FCE-79B1E772566D}" destId="{60A3BBD4-C9DC-44DB-8F2B-EEF19487E614}" srcOrd="0" destOrd="0" parTransId="{C5F21414-60DE-40CD-BB78-4DEDA76FA74D}" sibTransId="{C3145A95-69C1-4F1C-9B56-267537FF803E}"/>
    <dgm:cxn modelId="{B39AFC2F-012E-4A7E-B0C1-E5ACF45F3C13}" type="presOf" srcId="{60A3BBD4-C9DC-44DB-8F2B-EEF19487E614}" destId="{4FE03A34-124A-4BDF-92C6-E0DA2902B088}" srcOrd="0" destOrd="0" presId="urn:microsoft.com/office/officeart/2005/8/layout/vList2"/>
    <dgm:cxn modelId="{9A2D849C-3F0D-47B8-97F7-E9B698FCAF06}" type="presOf" srcId="{7E47A85E-F0B7-4C48-AC76-A126C970F000}" destId="{B6AC23DA-D183-4D99-8021-F7AF3BDCFCC1}" srcOrd="0" destOrd="0" presId="urn:microsoft.com/office/officeart/2005/8/layout/vList2"/>
    <dgm:cxn modelId="{8AA45779-3DA5-40BB-84E4-B9894B81696F}" type="presOf" srcId="{8FD90E3F-595B-48AA-ADF9-A966B3A80C44}" destId="{5D45D160-3517-42AA-AFEA-20808B026DC0}" srcOrd="0" destOrd="0" presId="urn:microsoft.com/office/officeart/2005/8/layout/vList2"/>
    <dgm:cxn modelId="{513D9317-955C-4053-B935-11A0EF56071D}" type="presOf" srcId="{F8354095-44FB-4598-8375-13723C7C45FF}" destId="{A36F0C83-B92B-49BC-8D10-219902F0F69B}" srcOrd="0" destOrd="0" presId="urn:microsoft.com/office/officeart/2005/8/layout/vList2"/>
    <dgm:cxn modelId="{EAD005B1-2E5A-4F46-AB14-DE5B726821B4}" srcId="{A42F0F5C-F6A8-4487-8FCE-79B1E772566D}" destId="{F8354095-44FB-4598-8375-13723C7C45FF}" srcOrd="2" destOrd="0" parTransId="{19E4E3AA-BC99-4CA4-8F2D-D70F3140E238}" sibTransId="{2943B4CB-219F-4D9D-B310-EEA351356941}"/>
    <dgm:cxn modelId="{B5443605-13AE-482E-A6AD-9ECE3EC84151}" type="presParOf" srcId="{F193B394-7474-4575-8B85-06D294401E43}" destId="{4FE03A34-124A-4BDF-92C6-E0DA2902B088}" srcOrd="0" destOrd="0" presId="urn:microsoft.com/office/officeart/2005/8/layout/vList2"/>
    <dgm:cxn modelId="{53C24015-1ADD-4C62-9A62-731A5D5B6F90}" type="presParOf" srcId="{F193B394-7474-4575-8B85-06D294401E43}" destId="{C32241FF-7D12-4A93-B0C1-F5A0AFD84A98}" srcOrd="1" destOrd="0" presId="urn:microsoft.com/office/officeart/2005/8/layout/vList2"/>
    <dgm:cxn modelId="{1B90CC08-233A-4EFC-948F-0D8786006F52}" type="presParOf" srcId="{F193B394-7474-4575-8B85-06D294401E43}" destId="{B6AC23DA-D183-4D99-8021-F7AF3BDCFCC1}" srcOrd="2" destOrd="0" presId="urn:microsoft.com/office/officeart/2005/8/layout/vList2"/>
    <dgm:cxn modelId="{FA4224C8-F660-4CE4-8E49-3126CCAC06A7}" type="presParOf" srcId="{F193B394-7474-4575-8B85-06D294401E43}" destId="{0F44B1F2-3CA3-4EEA-87BA-2625BE0CF75B}" srcOrd="3" destOrd="0" presId="urn:microsoft.com/office/officeart/2005/8/layout/vList2"/>
    <dgm:cxn modelId="{84316CA2-7155-4959-A8DB-634E8C1D500F}" type="presParOf" srcId="{F193B394-7474-4575-8B85-06D294401E43}" destId="{A36F0C83-B92B-49BC-8D10-219902F0F69B}" srcOrd="4" destOrd="0" presId="urn:microsoft.com/office/officeart/2005/8/layout/vList2"/>
    <dgm:cxn modelId="{BEDAD5A0-3609-4B8F-97E2-E84D4E02B020}" type="presParOf" srcId="{F193B394-7474-4575-8B85-06D294401E43}" destId="{6B95CF00-2D85-4955-A9AD-107CFFECEFC6}" srcOrd="5" destOrd="0" presId="urn:microsoft.com/office/officeart/2005/8/layout/vList2"/>
    <dgm:cxn modelId="{09444DFE-61DD-4191-8D5A-1AB89333351B}" type="presParOf" srcId="{F193B394-7474-4575-8B85-06D294401E43}" destId="{5D45D160-3517-42AA-AFEA-20808B026DC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03A34-124A-4BDF-92C6-E0DA2902B088}">
      <dsp:nvSpPr>
        <dsp:cNvPr id="0" name=""/>
        <dsp:cNvSpPr/>
      </dsp:nvSpPr>
      <dsp:spPr>
        <a:xfrm>
          <a:off x="0" y="328251"/>
          <a:ext cx="8229600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smtClean="0"/>
            <a:t>The problem with young students and CS</a:t>
          </a:r>
          <a:endParaRPr lang="en-US" sz="3700" kern="1200"/>
        </a:p>
      </dsp:txBody>
      <dsp:txXfrm>
        <a:off x="43321" y="371572"/>
        <a:ext cx="8142958" cy="800803"/>
      </dsp:txXfrm>
    </dsp:sp>
    <dsp:sp modelId="{B6AC23DA-D183-4D99-8021-F7AF3BDCFCC1}">
      <dsp:nvSpPr>
        <dsp:cNvPr id="0" name=""/>
        <dsp:cNvSpPr/>
      </dsp:nvSpPr>
      <dsp:spPr>
        <a:xfrm>
          <a:off x="0" y="1322256"/>
          <a:ext cx="8229600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smtClean="0"/>
            <a:t>3</a:t>
          </a:r>
          <a:r>
            <a:rPr lang="en-US" sz="3700" kern="1200" baseline="30000" smtClean="0"/>
            <a:t>rd</a:t>
          </a:r>
          <a:r>
            <a:rPr lang="en-US" sz="3700" kern="1200" smtClean="0"/>
            <a:t> year university students</a:t>
          </a:r>
          <a:endParaRPr lang="en-US" sz="3700" kern="1200"/>
        </a:p>
      </dsp:txBody>
      <dsp:txXfrm>
        <a:off x="43321" y="1365577"/>
        <a:ext cx="8142958" cy="800803"/>
      </dsp:txXfrm>
    </dsp:sp>
    <dsp:sp modelId="{A36F0C83-B92B-49BC-8D10-219902F0F69B}">
      <dsp:nvSpPr>
        <dsp:cNvPr id="0" name=""/>
        <dsp:cNvSpPr/>
      </dsp:nvSpPr>
      <dsp:spPr>
        <a:xfrm>
          <a:off x="0" y="2316261"/>
          <a:ext cx="8229600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smtClean="0"/>
            <a:t>1</a:t>
          </a:r>
          <a:r>
            <a:rPr lang="en-US" sz="3700" kern="1200" baseline="30000" smtClean="0"/>
            <a:t>st</a:t>
          </a:r>
          <a:r>
            <a:rPr lang="en-US" sz="3700" kern="1200" smtClean="0"/>
            <a:t> year university students</a:t>
          </a:r>
          <a:endParaRPr lang="en-US" sz="3700" kern="1200"/>
        </a:p>
      </dsp:txBody>
      <dsp:txXfrm>
        <a:off x="43321" y="2359582"/>
        <a:ext cx="8142958" cy="800803"/>
      </dsp:txXfrm>
    </dsp:sp>
    <dsp:sp modelId="{5D45D160-3517-42AA-AFEA-20808B026DC0}">
      <dsp:nvSpPr>
        <dsp:cNvPr id="0" name=""/>
        <dsp:cNvSpPr/>
      </dsp:nvSpPr>
      <dsp:spPr>
        <a:xfrm>
          <a:off x="0" y="3310266"/>
          <a:ext cx="8229600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smtClean="0"/>
            <a:t>High school students</a:t>
          </a:r>
          <a:endParaRPr lang="en-US" sz="3700" kern="1200"/>
        </a:p>
      </dsp:txBody>
      <dsp:txXfrm>
        <a:off x="43321" y="3353587"/>
        <a:ext cx="8142958" cy="800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EE62-EFB0-492D-844D-8BDBF4298D0B}" type="datetimeFigureOut">
              <a:rPr lang="en-US" smtClean="0"/>
              <a:t>5/16/2012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0E65-E0F3-4F8E-80D3-31B7F9EB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55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EE62-EFB0-492D-844D-8BDBF4298D0B}" type="datetimeFigureOut">
              <a:rPr lang="en-US" smtClean="0"/>
              <a:t>5/16/2012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0E65-E0F3-4F8E-80D3-31B7F9EB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4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EE62-EFB0-492D-844D-8BDBF4298D0B}" type="datetimeFigureOut">
              <a:rPr lang="en-US" smtClean="0"/>
              <a:t>5/16/2012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0E65-E0F3-4F8E-80D3-31B7F9EB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70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EE62-EFB0-492D-844D-8BDBF4298D0B}" type="datetimeFigureOut">
              <a:rPr lang="en-US" smtClean="0"/>
              <a:t>5/16/2012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0E65-E0F3-4F8E-80D3-31B7F9EB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05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EE62-EFB0-492D-844D-8BDBF4298D0B}" type="datetimeFigureOut">
              <a:rPr lang="en-US" smtClean="0"/>
              <a:t>5/16/2012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0E65-E0F3-4F8E-80D3-31B7F9EB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6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EE62-EFB0-492D-844D-8BDBF4298D0B}" type="datetimeFigureOut">
              <a:rPr lang="en-US" smtClean="0"/>
              <a:t>5/16/2012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0E65-E0F3-4F8E-80D3-31B7F9EB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31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EE62-EFB0-492D-844D-8BDBF4298D0B}" type="datetimeFigureOut">
              <a:rPr lang="en-US" smtClean="0"/>
              <a:t>5/16/2012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0E65-E0F3-4F8E-80D3-31B7F9EB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3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EE62-EFB0-492D-844D-8BDBF4298D0B}" type="datetimeFigureOut">
              <a:rPr lang="en-US" smtClean="0"/>
              <a:t>5/16/2012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0E65-E0F3-4F8E-80D3-31B7F9EB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57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EE62-EFB0-492D-844D-8BDBF4298D0B}" type="datetimeFigureOut">
              <a:rPr lang="en-US" smtClean="0"/>
              <a:t>5/16/2012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0E65-E0F3-4F8E-80D3-31B7F9EB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33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EE62-EFB0-492D-844D-8BDBF4298D0B}" type="datetimeFigureOut">
              <a:rPr lang="en-US" smtClean="0"/>
              <a:t>5/16/2012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0E65-E0F3-4F8E-80D3-31B7F9EB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22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EE62-EFB0-492D-844D-8BDBF4298D0B}" type="datetimeFigureOut">
              <a:rPr lang="en-US" smtClean="0"/>
              <a:t>5/16/2012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0E65-E0F3-4F8E-80D3-31B7F9EB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33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AEE62-EFB0-492D-844D-8BDBF4298D0B}" type="datetimeFigureOut">
              <a:rPr lang="en-US" smtClean="0"/>
              <a:t>5/16/2012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20E65-E0F3-4F8E-80D3-31B7F9EB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421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Engaging young minds in CS </a:t>
            </a:r>
            <a:br>
              <a:rPr lang="en-US" dirty="0" smtClean="0"/>
            </a:br>
            <a:r>
              <a:rPr lang="en-US" dirty="0" smtClean="0"/>
              <a:t>through game </a:t>
            </a:r>
            <a:r>
              <a:rPr lang="en-US" dirty="0" err="1" smtClean="0"/>
              <a:t>dev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Giuseppe Maggiore</a:t>
            </a:r>
            <a:br>
              <a:rPr lang="en-US" sz="2000" dirty="0" smtClean="0"/>
            </a:br>
            <a:r>
              <a:rPr lang="en-US" sz="2000" dirty="0" err="1" smtClean="0"/>
              <a:t>Università</a:t>
            </a:r>
            <a:r>
              <a:rPr lang="en-US" sz="2000" dirty="0" smtClean="0"/>
              <a:t> </a:t>
            </a:r>
            <a:r>
              <a:rPr lang="en-US" sz="2000" dirty="0" err="1" smtClean="0"/>
              <a:t>Ca</a:t>
            </a:r>
            <a:r>
              <a:rPr lang="en-US" sz="2000" dirty="0" smtClean="0"/>
              <a:t>’ </a:t>
            </a:r>
            <a:r>
              <a:rPr lang="en-US" sz="2000" dirty="0" err="1" smtClean="0"/>
              <a:t>Foscari</a:t>
            </a:r>
            <a:r>
              <a:rPr lang="en-US" sz="2000" dirty="0" smtClean="0"/>
              <a:t> di </a:t>
            </a:r>
            <a:r>
              <a:rPr lang="en-US" sz="2000" dirty="0" err="1" smtClean="0"/>
              <a:t>Venezia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NHTV University of Breda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779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works beyond expectations</a:t>
            </a:r>
          </a:p>
          <a:p>
            <a:pPr lvl="1"/>
            <a:r>
              <a:rPr lang="en-US" dirty="0" smtClean="0"/>
              <a:t>Beautiful, usable applications</a:t>
            </a:r>
          </a:p>
          <a:p>
            <a:pPr lvl="1"/>
            <a:r>
              <a:rPr lang="en-US" dirty="0" smtClean="0"/>
              <a:t>Huge, complex architectures</a:t>
            </a:r>
          </a:p>
          <a:p>
            <a:r>
              <a:rPr lang="en-US" dirty="0" smtClean="0"/>
              <a:t>Happier students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04800" y="4191000"/>
            <a:ext cx="5334000" cy="1905000"/>
            <a:chOff x="381000" y="4038600"/>
            <a:chExt cx="8289873" cy="266747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1000" y="4038600"/>
              <a:ext cx="4038600" cy="26674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95800" y="4039256"/>
              <a:ext cx="4175073" cy="26668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22004" y="2438400"/>
            <a:ext cx="3093395" cy="4335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5992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year university students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Harder task</a:t>
            </a:r>
          </a:p>
          <a:p>
            <a:r>
              <a:rPr lang="en-US" dirty="0" smtClean="0"/>
              <a:t>Less knowledge</a:t>
            </a:r>
          </a:p>
          <a:p>
            <a:r>
              <a:rPr lang="en-US" dirty="0" smtClean="0"/>
              <a:t>Bad study habits </a:t>
            </a:r>
            <a:r>
              <a:rPr lang="en-US" dirty="0" smtClean="0"/>
              <a:t>(no teams)</a:t>
            </a:r>
          </a:p>
          <a:p>
            <a:r>
              <a:rPr lang="en-US" dirty="0" smtClean="0"/>
              <a:t>More expectations</a:t>
            </a:r>
            <a:endParaRPr lang="en-US" dirty="0"/>
          </a:p>
        </p:txBody>
      </p:sp>
      <p:sp>
        <p:nvSpPr>
          <p:cNvPr id="4" name="AutoShape 6" descr="data:image/jpeg;base64,/9j/4AAQSkZJRgABAQAAAQABAAD/2wCEAAkGBhQSEBUUEhQWFBQWFxcXGRcYFxUWGBgXFhcVFxgVGBcXHCYeGBkjHRQYHy8gJCcpLCwsFx4xNTAqNSYrLCkBCQoKDgwOGg8PGiwkHyQsKSwpKiwpKS4pLCkpKSkpKSwpKSwsKSksLCksLCwsLCksLCwpLCwpLSwpKSwsLCwsLP/AABEIAMIBAwMBIgACEQEDEQH/xAAcAAABBAMBAAAAAAAAAAAAAAAABAUGBwECAwj/xABPEAABAwIDAwgFBwgHBwUBAAABAAIRAwQSITEFBkEHEyJRYXGBkTJCobHBI1JykrLR8BUkYmOCosLxc5Ojs9LT4RQWFyUzQ1M0NYPD4gj/xAAaAQEAAwEBAQAAAAAAAAAAAAAAAQIDBQQG/8QALREAAgIBAwIEBQQDAAAAAAAAAAECEQMEEiETMTJBUXEFFCKBkTNhocFC0fD/2gAMAwEAAhEDEQA/ALxQhVpylcolexuKTLcseHMcS0gZOYc89dHDyQFloVI23Lzc+taMd9F0e9ycLf8A/oBvr2dQfRcD7pQi0W8hVhQ5fLQ+nRrM/ZJ94Ccrflt2Y7Wq5n0mx8UJJ6hRa25TdnVPRu6fiSPgnW33ntX+jcUj+2370A6IXCne03ei9p7nNPuK7SgMoQhACEIQAhCEAIQhACEIQAhCEAIQhACZt4d0ra9bFemCYgPHRqN7nDPwMjsTyhSm07QPPe+nJ/WsHYv+pQJgVAIgnRtQeqe3Q9hyUSq0pzGRXqu6tW1GOY9ocxwIc0iQQdQQqB3+3MNhcdGTQqSabjmR103HrHXxEdq6um1HU+mXc0jKznu9tjn2GlVze0fWHX9IcfPrW9xQwuIPh3KKiq6m9tRmrTPf39h08VNqrxVpNqN0IBHcdR3hcXX6f5fJuj4Zfwz5v4rpFB749mctmVocW9fvH+iX3Lcu5NMFpDuop6cJBXLy+JNHMxO40wtds1KbA1pyE+0k/FCQIVOlB90WWfIlVl8lUHyqVQ2/olwkYa+XhSCvwrz9ysn8+pyJ6Nb/AOpdp9j7GrIjVIcSGeHAopUcB6Yjv4jsTPUquxSMo0jJS3du8c+JLXtORY5vu19y82TLKCsssKfA13NcFxIyBGnbpCRkSpvebBt6nqvou/RBc3ygj2hFnyfh4ltQFozktw8MtZyWXzuNrm17krBKL7HLdeztHUfzilTcS7LExpMEDjwCxvVu3Z06jDTpMAjpNaXASD2HLLqTk3dOtTbrTLp4aHTKA3VMe8FE0zDoBEzBJ04ZjXsW2PUwmqRSWGadinYexQ57hSdzYOcOqPIgdWImNdUo2y+tauYG16gxCei4xrwMj2hMGzrivJdSb0G6yMjlp1nIo2nfuqwTwyAnTUwtFPc6RVxce480t8b5sFlzVjPUzoQOPepRS3g2qy2Ff/aaZBjovpgmCYBkKvW3kMDeMHzkH4J+qbxF1KlSLoYA3FAnQkjLLPP2KW6TITdj+/lS2jSbie22eNPWaUuPK7dsjnLKm6f/AB1Z08Cq32xVcXRqG8RmI7eo6LkzapDp/H8lMW9tsTk12LSp8ujQYqWVYfRcx2mvEJbS5dLH16dzT76U/ZKqO82gHmW5cM0l2g5oaIiSSfuVyqm33L2ocsuzHa1yz6dOo3+FOVvykbNf6N7Q8Xhv2oXmt12ZkHh92vXosV3BwEjPjkIPb3oW3Hqy12zQqECnWpvJ0wva6fIpavM3J1UDdq2YbAJrwYjMc2/7l6ZChFwQhCkAhCEAIQhAa1KgaCXEADUkwB4lR3eK1t9o21S3bVpPfEtwvY4sqD0XQDMcD2EqouUnfareVnU2yKDCcLRIxRlicOJOvZ74RZXDm1AWkhwOoJBHcRmCrRdO0TQ4XNuWOcx4hzSWuB4EEgjwIT1uddSx9J3qmR3OyPt+0ku1ro3AbcH0nTTqHTFVphvT73MLCf0g8pNsSvzd2zqfLD46e0NXR1kVqNK2vf7oz1ePqYZL7/glNe3lpH4ySq2dLGnsC6Bi42jYbHUSPIlfH7rR8u4U0xMdULNTU95QtTyl7lURyiWgq7TpsOU068d/QhXuVRe/dbDtakYmKdb+BdTK6g2fbJ0+SuqmzXF+ACXTEcZmE+bK2M2mWh1fm6snFTNKq4gzES0EO0Gc8U53hFXVoHdkk9lac16BIzkZ6EcR+OC5/XTXJd5FfBmntt9Oo9o6YaYmHtE9zgHA9hEiE/2W3HVG9N8AjQZROWSZG23SJd0nHUnCT3z19qUUaWHOJXlyOMvIhZZIllnm30yT1kCc/imXbu6jq2bSXR16/cUnpXbwcsuyEvbtioMzn28VlFuDtGvVjJVIjezaD7aqWlhAc2DMxlxC2uLJmInTj1gdxImFJxtkEfKAHvaCuLqls4+jHd5adS168rszcU1VkbZaN4AHvAWXWw4jyEJ5/Jxxl3MVDSAJxUzOQE4oMkdqVO3ca8jm6zYIBAcXTmJAJAgLaUpJXZVYZPhIjVe1a4l0uxHjH47U31Nl56iT19FPt9s2tTMOgQJMxpGoI4dqT21CmSRcVnAg5YMLxOEOg5j5wWmKU5dmZ7eaGd2y39YjvMeaT1tkPPET3/eny/2Y6mQWVcbHSQQOrg5vA+aQ1rF5zLjPcVp1pp8siqGZ1g5p1H4713dZucIaB7J7kubQcDnJHj8Vxql4dIkd4V+s2Bz3Bsyza1liETWPXwpVF6XXm7cGs5217EOMxVf/AHNT7l6RXqxtuNssgQhCuSCEIQAtKp6JjWCt1gmEBSu2avOVSDEu4ZTmozT3RAq4z0mAjozEknieAHwUs3usWNunupgupTMtdkCczP6MkgTkmwbSBpOAGZECRn0hkua5Sg+GdbYpJNoiuyXiqbimHSIfUZPrOoGQR2mkavfCSV3YYcNWuB8j/Jb09gVBV6JDRMh0kEHwS/aWwatOnicA5pEYmmRPUcgWnLqjtXf0epx7enJ9+x5OjOm2uCaWzsQkaEA+BWhZDnd8+YBSbdavjoUz+hHi04fgnG8pwQev4fzXyWRdPNKDPk8mOotejGmr6R70IrekVlbnMZexVD7/ALwNq05/8dX3sV8O0VC7/wA/lVkf+Kr9pi6mb9N+x9mxGHd61LpjPVcW1yYW73cepcSiopp013HbCRsqOXTvlVaArbgBmSs8+wnifFJWuAHE9qC9o4fjsVaAoe0RIHmepI7jaLacdGScgPj3rJu28QnCw3Kr3LW1aVMFvCXNaT2gEyV6MGJylVF4S2uxJsTaVSlLy12CYmYOY07PJdbPbRo1Cx7TBGjtY0BUy2fsKi2iBVGGuJkGAciYnhKge+TyarXFxc5siYiWgyPKSIOnkupk0a6O5m+PUvebb3PLqeKAWvYG5kNgGRAJ4yJz61Hfyc6nTDs3uIlxgOAGknCSJyzz8lK7TbOKzew4eBGIAjPI66HTPsUe2deF7y17SSD6bCBhjKODmj9EyF54VHETKNTt+46bPpnm2z1Tn29XsSozGRb5IaAGjq4R4ZLUVQciFzW7dnlbtiSpTqGc2R7Vwq2zwMw2DkdeCcWsAz/HBbf7QIAgHw7lKmyBNuVRjbNjkBNSrkOyjUXodUPuqz/nVhlHSrn+xcr4Xa07vGmWQIQhbkghCEAJh3yvDTtjh9Ywe6CT7k/Jh30o4rVx+aWn4fFUn4WbaeurG/UqWpf9JxdOokAwcJgHwEiVo+wByEtAnUydMlxuGYXuBGR6QJzyI4TwknLqHYt7Vj6tYNZEuEwTHojPPuXhlE7GWW52YFpB1mOyAnPZTxJY/NpEEHiDkVxvxglkgkZEjThPuXO3qdNp6wPaFVWj1Y4fQhPuf0MdI/8AbrPZ4HIe0FSbaNPoA9TveP8A8qK2tbDtG4GmOHjvbE+eKVMbhuKk/uDh4GfcSvN8TWzUqfrT/J8NqcdZMkPv/wB+CM1x0isru+lJQlnz7g7LudoqF3+/91ZGfyVT7TFfTtFQ+/T42s0/qqn22Lr5v05ex9iNpj8da3azSf5rD35yNfYVhtRcTkoK2lumiyXDTqSdvEhKqFMESqPgGKVGcgPD2LBtBME5/iErZRAIM6e4j/Ra1aIme0+XV5FVvkCX8jsIJLxABJPYNcuvJctnOsXkfKVWuky91bCWgQA1oLYHZkIjVItq3L2NdRouc97ssAbmAZJM6nIKK/k97KkPy75HecwD1+RXcwpYsdrmzSEeeS47SzfjcDUqVaeDoVHQ/FAbhLnN9IQczqAJ4Ljf7DpvpkVZlsuwz02gZHCfWAjTI+xMm61Cpa4K7X06jHiC1zzScDnIh3pn5MxBg5dykNXalvVpHAHmSTLjniMiR1D0fJbfMKMamXyRTdqiFbasadGi8MeXB5AbwPXHuXDZeySBj9Z5jwOhPanqpsBpBLiXFvojgDAg9vAeC61rXmxI0B9wH3riZM6dqIyZb4RwZaZR+NPvXN1s6AAczp4EJVSMjNdKtAh46iJ9rZWG4wQ3cw4eK4Ez2JbXY4QQdXkeXFI61Iz35ec/ctIsUOO5rT+WrGTP/qD/AGJV8KhdwzO2rPsbc/3RCvpdnTfposgQhC9BIIQhACbd4mTa1foz5Z/BOST7QoF9J7Rq5rgOGZBGqhq0Wg9skyk76mRb84A2Q50AmDhxZmI6TdctRhnjkkY/pNfTJY8dIdY0mOsZ5hOu36TxiYWnFGHCAZ6oACZLW7BY0OGFzSMJE4Y0wycwYOh1XhfY7uOPUtiW8vyCcfHjwThaVQWsI+a33Bcrqi1+RAz4cPBaWlLAA3gIAy4dRVD0Ry19MzjtatgvWVOEsDvovaGlTzZzpaAe1p9ygm8FlJ1kPbHc5uRH2T+0pJu1tHnKDXH0owu+mzI+evitPi+Hfp8eVelHy2vjtzb/AHX9hVZhcWngYQnp1sx/SIzP8kLhfM/scV6Pnhlmu0VB8oB/5q3+iqfbYr8doqE3+ZO1G/0VT7bF9Nm8D9juDfzcg9axT4LDpaZ4HJZBE92fguIUoWU6X4/HgulOR4a/f5SudKtlKH1JHaqcg3rOIz7Px7vasCt7x7VpWcS3uRSzB8PgpoCS+sSZcJDhEEEg5aiR2SkO3rbEwHOW4u0wwOgZp9cckkvqbXCDPH94QVvDNJceRKdcm1pXeKTROToB7A6CfcMuxd6FcsdBGGOB4Qm0V4bHl4RC6mqXOkkzhkzmqzbkuRdj0dojLrIE9+vwWW3gdkc9U0NOUnhHtW9KrBI7PuXncEVF9V0/jvWXVcvJJG1PZl712qRLRwJ90KKJRpUrGO6SkbqvsIPsP3rrVuPaXeWX3pO5uR/HFapBjvuJntq0P6u5/u/9Veyordi7bbV2XJph/Nywvk/JirlOEGCDEEkGOxXfaXQqMa9ujhP+i7Wn/TRZdjshCFuSCEIQAhCEA27TtKLQaz6bC9gJDiBMxhGfjCqG8sGgkRr7uCsLlMvjTsoDiwue0SOoS74BVHT3odiAqNFQfOZAcP2TkfAhYZYOXY6ehzwx3uZirajhIz6+M9y6UHkETmm1+8NOfRfOvo9fitDvEPVYZ/SLQPYZWHSl6HQnqMEu7RLqFi65pVKbRieAarOvFTBlo68TS7xDUzbvXvM18LsqdaB2CoMmn9oZd8JRuTt2oL63kgA1WNMDg4hp95Txyj7oihWL2j5GsSRHqP1Lez5w8epdLBBZcMtPk8+xx9XLHmk9vZi8sdwQotb75VqbQx9A1XNyNQOjF1GI1iJ7ZWVwX8H1adKP8o5Xy0i/3aKht+8tqNP6qr9umr5doqE5RLtlPaDHPcGjBVGfa+nl7F1cyuDR6hIQCR1QPYuAaB3hI27wUB/3W+0/Bc37xW8yKn7r/uXIWKfoyg5vqZyEMq+wpoO8dH5x+o/7lp/vHRE5v+o77lboz9CB+dWkldKWmXUo8zeekJyqfUK6097qY9SqciPRH+JHgn6AfOd17lwIxEnqPwCZv962Z/JVMx+gP4lod625xRfmSfSYnQyegHOtby0u0j4x8EpFGGz+iB+PYmKpvXIIFEgHL028BHUss3sfEChP/wAn3NVuhka7E2iQkAU54gNXK16T3JkfvLWcCBbjOPWcdO5vYtKW2rluluPEVPuRabJXYWiSYveV1jo4uo/FRWptq6IjmmDvDx7yst23c4YIo/WA970+UyAkNWlkD3+3+S0dTyTOzaN44QBT8AHe4lKKdntB+jfKjU/wK3ymT9gG2a5azDwe0ZZ8CSDl1K4+SfbArWLWk9JuvuPu9qp24pVaYwVzNTImG4cI9VugnUlSvkfuqjL11J3QaRih/RJkZQDmZyI7l0MKqCj6Gzhtin6l3IWFlbFAQhCAEIQgIDytVBzFIT6zjHgM/b7VRl+84sslcHLBd9OkzqYXfWdH8Kp27MuUosZsKb6ryHHogSTp2aaapTUpAGAnu32HzFjSrOyfcGoQP1bMLWnxJce4BMrsyjBKeTTZPPbRo5ZUzzju5gkfvYVee1dlsuKTqVQS1w8QeDgeBBzUK5Idgc1buuHDpVei36DTmfF32QrBUJ+ZDKavuTy8ZUc1lM1Gg5PDmAOHAwTIPWOuUK5UL1rV5CdxhwyUG2zycU7moalQOn9ggd2JpU6QvIVK2PI/Q6neVH/LWv8Aweo/p+VD/LVloQiisjyO0eup5UP8tY/4OUfnVf7D/LVnIQUVl/wbo/Oq+dH/AC1kcjdH51b61P4MVmIQUVsOR2h86t/WAe4Lo3khoddb+ud8FYqEJoruryU2zGlzudhoJPy9bQAk6OXPYvJ7ZXFIVabXlhLgC6vXMhpLZ9PQwrCu7YVKb2O0e1zT3OBB96qPbNve7MZzYcXUQ/FSqAkYXa8NJzljpaZkKknt5NIQUuPMlreSyz40Wn6Tqjve5RjfTZFpYOotZbUpccbiGicLSOjJB9LMHsVjbrbXN1Z0qzgA57cwNMQJaY6sxoodyx7IxUqNcDNrubd2tcC4eRafrJJ/TaJxpb6ZIbbca0ABbQogESIpM4+CX0t2aTdGtHc0BabnXJfYW7na82Bnxw9EHxAT0rJ2jNqnQ3/kmmBJyA7gqY375TJuObsXHmmSC6ARVd4+oOHXmepPXLHv+Wh1jbkyR8u8dR/7QPaPS7MuJVN82eA1W0IcWzNstDk1uDd3zKmBr3MOJwdMMEf9Qds6a5+Y4713DH7SqvpQ2tTqvBIc4l2BwHSMRmBAA0Le6XPky3vsrW3fSp03c6G4nPIAqVnNkgROTZMNEmNTmSVArWiXXIc5xxOqTM6PcSQ7wJWMqjaRqk5K/Q9KbGuzVt6Tzq5jSe+M0tTfu+2LWiP1bPcE4IuxDBCEKSAQhCAqTlfH5yw/qh9p6rTZezDcXVOk3Wo9rO6TmfAZ+Cm3KhtkVblwBkN6IPYNR54j4pu5J8P5VpYtcNSPpYHQfIFSWHblTrtbXZQpiGUKLKYHVlPuLVD9hbNdcXFOk3V7g3zOZ8BJ8E5b83vO31dwMg1HQexvRHsanLkoeBtKmDxbUA78Dne4KAXjZ2raVNtNghrGhoHYBC7IQhUEIQgBCEIAQhCAEIQgBCEIAQhCAFHt/rXnNnXA6mYx3sId8FIUh25SxWtZvXSqDzY5Q+xMXTRF+SW8Dtn4ONOo9pH0jjH2vYjlbdFgP6Vn2XqJcj21cF2+kTlVZIH6dPP7Jd5KScstyG2VNvF1Yfusf96yTuB6HGso98ndbFs2h2B7fJ7guXKLvE+zs8VLJ9Rwph3zJBJd3w0x2pHySV8Wz4+bVePY138SW8pNhzuza2UlgFQdmA9Ijtwl3mtcfZWYZfEzzrfXILpDZJklzjLiTqc0lFWVvc0YJn8BT3kf2HY3NWoy5bjrCHU2OcQxzY6XREYnAiSCSIOmRXrcuLMEiN7nbBr3N1TFJjnAElxE4Q2M8TtB1eKsy95HanOB1Ku2P0mlrmzqQRMxw0Vn29sym0NY1rGjINaA0DuAyC6rzSe52aptKjhY2gpU2UxoxoaPAQu6EKACEIQAsO0WVgoDzRvGYqubrBInuyHunxUv5EbcG7rPLQcNIQ4jNpLoy6pEhRPeunFcgaa+0/crC5DPQutIxUs+MxUnPqyCEkF36txT2jcMboHmP2gHR4Ex4JVyc3XN7Rt3db8H9Y1zPe4JTyr24btOpAjE1ju84RJ8wmjdB+G9oEmBztP7bVBJ6RCEIUlQQhCAEIQgBCxKJQGULEolAZQsSsoAQhCAFpUZIIOhBHmt1hAUNsKzNttWnTJg07lrJ7MeH2g+1Tblqt5s6L59GsB9Zj/8Kh++1TmdtknIGpSf4dAz7FMeWo/mVL+mB/cevPFVuR7JO5RZnkUn/YapJy58x2fJ01PLu3FRjmO9F7S09zgQfeoByJu/M6w6q/vp01Yq2j2PNk8TPKm1LM0qr6TvSpuc36pIPt9iRWt2+lUbUpuLHtIc1wMEEcQrC5a93+YuxcsybWE91RoAcPEQfFyrh5BEjy6jxC3hIxaPR3J3v23aFCHQ24pgc40ZAjhUaPmniOB8FL15S3a3gqWdyyvSMOadODmn0mO7CPv4L07sHbVO7t2V6RlrxMcWni09oOSrONEpjghCFQsCEIQAhCwSgPNu+DvzqoOpzh+84/FWNyHU/kLk/rGDyZP8SrLeG4FSvUqDR1R5HcXEj2K1eRRv5pWPXW91OmhZka5Y6cX7O2iz7VQfBQvYzvzin9IHyP8Aop7y3UYuaD+umR9V5P8AGq8tnYagcFAR6kCEl2ZXx0Kb5nExjp72g/FKZUlTKFriQgNlFd6N7X2txTYGNcwsLnE6+uMuAghpOuRUqTBvNu824dTc54YGyHTlLS5roB6+iR+0vPqFkeN9LubYHBTXUXBFm783boZhpsJk4iMy1xZggTAOGo0jWcQEarhab2XzsIL2iWuklrRDhUweq3QAOdInJpy0Kd/9z2NIwV6eHTMwdWmYBjF0G5iNAnyx2PbsbBc15nESXDXrAnI9uvaufDFqpy+q0l+/+j0TyYl4UvwQK32peNqE885zhIBh2EzVFHNrgDIxDOBmJjqeG723NNtMmKjXYoMYi5pa+o15gYshAjjh7cpc6wtjqyjw4M4aaLhV2FaueHEMyzwy3CSMUSOPpHLRavTZo3smZ9aD8USMWnKRUD3c9SaAGzlLYLXFpJJmGnCT2ZKbbKv+eosq4XMxtDsLtRP48lDzuGXvgVWYQSZ1MGZBbGYz0LjoMyptbUcDGtBJDQBJMkwAJJ4nJa6Xr2+r9v7IzPFS2dzqhCCvceYjO3uUK0tKhpVHl1QCXNaAcOUjESQAT1TOaYaXLfZHItrN72tj2OKrflGsnW+1K7nZ4nmo09j8xE9Ux4KH3FwHGQI7ELpLzLD27Ut9qbQdVp1yMTQGshrXAMaJ9ImdCVIOUG6q3Gz6bgz5NhacQIcSMOEVDGjTPt6lTNGtDgdCMweM9cq9N3axOz7YH0uaYSOwths97QFx9VPJglvUrT8uD1waaX7DPyU7ZNGlXb857TpPqx9yn43gyyd5iPZCiTN36DKvOU2upu4tY6GO72EEeUJfjyXNyazI5Pa3XoWcIvkW7TvBWEVA2o3qcJGfYcvYoXt/k9o3DXOt4oVQCQwRzbz1Eeoe0eI4qQvuAuT7rLXMaH4FYrV5YS3xfI2RfDKNubV7Hua8EFpII6iOB4hXVyDXjjRuKZMhjqbhrkXNcCP3AmLe/dMXYFag35cQHN05wDTj6Q65zA7Apzyb7njZ9FxqPD61WMZE4WgaMHAwSelHHqX1Om1S1OJSXfz9zwzx7JUTiUSuQqBGNeiip1xLGJc+cWprJQO2JN28VcttK7m+kKVQjvwHP4pVz6ZN7ttUqNnVNZwaHtdTEzm57HADLPgT4IDz1c1sgIIA4nirw5I6eHZrT8+o932W/wAKoa4vMToa1xHtJ7GhXzybNFHZ1JrjDjieR83Fo3vAASiRm5cAw0bclwDw94DeJYWgl0dQLWj9pVVa1JMceCn3LZXpmpQdjaXBrmlmrgCQ4OIAyHDPrUB2NRFStTZwe4NkCYxECQNSc/xmoYR6Q3c6NnbjqoUv7tqcOcSO3wsY1rTk0Bo7mgAe5dOdUkCjnEJNziFIHBRjfnclm0mU2viKbi6CXgZtj1CCpOhVBUVbkEpEHCWtPB3OVjB64dIKje9fJ7Y7PYBcV2MqESGipVfVdwkUgwiDBEkAar0Cmra26tpdODrm3pVnNGEF7GuIEzAJGklAee919gbOvKnN88KVRxAZTqvqUyScgGuFPC4k8CZ7FOncgzCI6A7RVrT9lWFZ7iWFKo2pTs7dj2EOa5tNoLSNCDGRT6gK53M5JW2F424a/wBFr2xje6cYiMwO/wAArGQhACEIQFc8rW4da+FKrbQalMFrmFwbiaTIILspBnI/OVUu5LNpznbkduJp+zK9OLEKbJPONhyOXpM1GgDqGI+ZgKzbTYt61o+QZk0N/wCqG5AQBBbwVgwheXPpoZ63+ReORx7FfVNi3h9Vjfrv9wC1G61wfTqEfRpgfaLlYULBasV8OwryLdWRAG7mT6VWp9aPstC3bye0D6T3n9up/iU4dSC15pbR0mJf4lXkkRzZ+6FGj6BdPWS532iU70rSNClnNoDFvDHGHhRVtvucBSK25srthRCuQcubWebXQrBQg0LEi2nsqlXpmnWY2ow6tcJGWiXQsEICN2W5NpRM07em09cSfMyU7MsmgZADwCVkLUhARDeTk7trypzlQPa+ACWODZA0xZGepZ2JuFbWpxU2OLtMT3Fxj3DwClbmrXCgOLKQC6YFtCwQgNcCFlCAeEIQoAIQhACEIQAsIQgMoQhACEIQAsIQgBCEKSTUrCEKQYQhCAwVhCFABalZQgNVqUIQGhWEIQg1ctVhCAFgoQgBCEID/9k="/>
          <p:cNvSpPr>
            <a:spLocks noChangeAspect="1" noChangeArrowheads="1"/>
          </p:cNvSpPr>
          <p:nvPr/>
        </p:nvSpPr>
        <p:spPr bwMode="auto">
          <a:xfrm>
            <a:off x="63500" y="-896938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hQSEBUUEhQWFBQWFxcXGRcYFxUWGBgXFhcVFxgVGBcXHCYeGBkjHRQYHy8gJCcpLCwsFx4xNTAqNSYrLCkBCQoKDgwOGg8PGiwkHyQsKSwpKiwpKS4pLCkpKSkpKSwpKSwsKSksLCksLCwsLCksLCwpLCwpLSwpKSwsLCwsLP/AABEIAMIBAwMBIgACEQEDEQH/xAAcAAABBAMBAAAAAAAAAAAAAAAABAUGBwECAwj/xABPEAABAwIDAwgFBwgHBwUBAAABAAIRAwQSITEFBkEHEyJRYXGBkTJCobHBI1JykrLR8BUkYmOCosLxc5Ojs9LT4RQWFyUzQ1M0NYPD4gj/xAAaAQEAAwEBAQAAAAAAAAAAAAAAAQIDBQQG/8QALREAAgIBAwIEBQQDAAAAAAAAAAECEQMEEiETMTJBUXEFFCKBkTNhocFC0fD/2gAMAwEAAhEDEQA/ALxQhVpylcolexuKTLcseHMcS0gZOYc89dHDyQFloVI23Lzc+taMd9F0e9ycLf8A/oBvr2dQfRcD7pQi0W8hVhQ5fLQ+nRrM/ZJ94Ccrflt2Y7Wq5n0mx8UJJ6hRa25TdnVPRu6fiSPgnW33ntX+jcUj+2370A6IXCne03ei9p7nNPuK7SgMoQhACEIQAhCEAIQhACEIQAhCEAIQhACZt4d0ra9bFemCYgPHRqN7nDPwMjsTyhSm07QPPe+nJ/WsHYv+pQJgVAIgnRtQeqe3Q9hyUSq0pzGRXqu6tW1GOY9ocxwIc0iQQdQQqB3+3MNhcdGTQqSabjmR103HrHXxEdq6um1HU+mXc0jKznu9tjn2GlVze0fWHX9IcfPrW9xQwuIPh3KKiq6m9tRmrTPf39h08VNqrxVpNqN0IBHcdR3hcXX6f5fJuj4Zfwz5v4rpFB749mctmVocW9fvH+iX3Lcu5NMFpDuop6cJBXLy+JNHMxO40wtds1KbA1pyE+0k/FCQIVOlB90WWfIlVl8lUHyqVQ2/olwkYa+XhSCvwrz9ysn8+pyJ6Nb/AOpdp9j7GrIjVIcSGeHAopUcB6Yjv4jsTPUquxSMo0jJS3du8c+JLXtORY5vu19y82TLKCsssKfA13NcFxIyBGnbpCRkSpvebBt6nqvou/RBc3ygj2hFnyfh4ltQFozktw8MtZyWXzuNrm17krBKL7HLdeztHUfzilTcS7LExpMEDjwCxvVu3Z06jDTpMAjpNaXASD2HLLqTk3dOtTbrTLp4aHTKA3VMe8FE0zDoBEzBJ04ZjXsW2PUwmqRSWGadinYexQ57hSdzYOcOqPIgdWImNdUo2y+tauYG16gxCei4xrwMj2hMGzrivJdSb0G6yMjlp1nIo2nfuqwTwyAnTUwtFPc6RVxce480t8b5sFlzVjPUzoQOPepRS3g2qy2Ff/aaZBjovpgmCYBkKvW3kMDeMHzkH4J+qbxF1KlSLoYA3FAnQkjLLPP2KW6TITdj+/lS2jSbie22eNPWaUuPK7dsjnLKm6f/AB1Z08Cq32xVcXRqG8RmI7eo6LkzapDp/H8lMW9tsTk12LSp8ujQYqWVYfRcx2mvEJbS5dLH16dzT76U/ZKqO82gHmW5cM0l2g5oaIiSSfuVyqm33L2ocsuzHa1yz6dOo3+FOVvykbNf6N7Q8Xhv2oXmt12ZkHh92vXosV3BwEjPjkIPb3oW3Hqy12zQqECnWpvJ0wva6fIpavM3J1UDdq2YbAJrwYjMc2/7l6ZChFwQhCkAhCEAIQhAa1KgaCXEADUkwB4lR3eK1t9o21S3bVpPfEtwvY4sqD0XQDMcD2EqouUnfareVnU2yKDCcLRIxRlicOJOvZ74RZXDm1AWkhwOoJBHcRmCrRdO0TQ4XNuWOcx4hzSWuB4EEgjwIT1uddSx9J3qmR3OyPt+0ku1ro3AbcH0nTTqHTFVphvT73MLCf0g8pNsSvzd2zqfLD46e0NXR1kVqNK2vf7oz1ePqYZL7/glNe3lpH4ySq2dLGnsC6Bi42jYbHUSPIlfH7rR8u4U0xMdULNTU95QtTyl7lURyiWgq7TpsOU068d/QhXuVRe/dbDtakYmKdb+BdTK6g2fbJ0+SuqmzXF+ACXTEcZmE+bK2M2mWh1fm6snFTNKq4gzES0EO0Gc8U53hFXVoHdkk9lac16BIzkZ6EcR+OC5/XTXJd5FfBmntt9Oo9o6YaYmHtE9zgHA9hEiE/2W3HVG9N8AjQZROWSZG23SJd0nHUnCT3z19qUUaWHOJXlyOMvIhZZIllnm30yT1kCc/imXbu6jq2bSXR16/cUnpXbwcsuyEvbtioMzn28VlFuDtGvVjJVIjezaD7aqWlhAc2DMxlxC2uLJmInTj1gdxImFJxtkEfKAHvaCuLqls4+jHd5adS168rszcU1VkbZaN4AHvAWXWw4jyEJ5/Jxxl3MVDSAJxUzOQE4oMkdqVO3ca8jm6zYIBAcXTmJAJAgLaUpJXZVYZPhIjVe1a4l0uxHjH47U31Nl56iT19FPt9s2tTMOgQJMxpGoI4dqT21CmSRcVnAg5YMLxOEOg5j5wWmKU5dmZ7eaGd2y39YjvMeaT1tkPPET3/eny/2Y6mQWVcbHSQQOrg5vA+aQ1rF5zLjPcVp1pp8siqGZ1g5p1H4713dZucIaB7J7kubQcDnJHj8Vxql4dIkd4V+s2Bz3Bsyza1liETWPXwpVF6XXm7cGs5217EOMxVf/AHNT7l6RXqxtuNssgQhCuSCEIQAtKp6JjWCt1gmEBSu2avOVSDEu4ZTmozT3RAq4z0mAjozEknieAHwUs3usWNunupgupTMtdkCczP6MkgTkmwbSBpOAGZECRn0hkua5Sg+GdbYpJNoiuyXiqbimHSIfUZPrOoGQR2mkavfCSV3YYcNWuB8j/Jb09gVBV6JDRMh0kEHwS/aWwatOnicA5pEYmmRPUcgWnLqjtXf0epx7enJ9+x5OjOm2uCaWzsQkaEA+BWhZDnd8+YBSbdavjoUz+hHi04fgnG8pwQev4fzXyWRdPNKDPk8mOotejGmr6R70IrekVlbnMZexVD7/ALwNq05/8dX3sV8O0VC7/wA/lVkf+Kr9pi6mb9N+x9mxGHd61LpjPVcW1yYW73cepcSiopp013HbCRsqOXTvlVaArbgBmSs8+wnifFJWuAHE9qC9o4fjsVaAoe0RIHmepI7jaLacdGScgPj3rJu28QnCw3Kr3LW1aVMFvCXNaT2gEyV6MGJylVF4S2uxJsTaVSlLy12CYmYOY07PJdbPbRo1Cx7TBGjtY0BUy2fsKi2iBVGGuJkGAciYnhKge+TyarXFxc5siYiWgyPKSIOnkupk0a6O5m+PUvebb3PLqeKAWvYG5kNgGRAJ4yJz61Hfyc6nTDs3uIlxgOAGknCSJyzz8lK7TbOKzew4eBGIAjPI66HTPsUe2deF7y17SSD6bCBhjKODmj9EyF54VHETKNTt+46bPpnm2z1Tn29XsSozGRb5IaAGjq4R4ZLUVQciFzW7dnlbtiSpTqGc2R7Vwq2zwMw2DkdeCcWsAz/HBbf7QIAgHw7lKmyBNuVRjbNjkBNSrkOyjUXodUPuqz/nVhlHSrn+xcr4Xa07vGmWQIQhbkghCEAJh3yvDTtjh9Ywe6CT7k/Jh30o4rVx+aWn4fFUn4WbaeurG/UqWpf9JxdOokAwcJgHwEiVo+wByEtAnUydMlxuGYXuBGR6QJzyI4TwknLqHYt7Vj6tYNZEuEwTHojPPuXhlE7GWW52YFpB1mOyAnPZTxJY/NpEEHiDkVxvxglkgkZEjThPuXO3qdNp6wPaFVWj1Y4fQhPuf0MdI/8AbrPZ4HIe0FSbaNPoA9TveP8A8qK2tbDtG4GmOHjvbE+eKVMbhuKk/uDh4GfcSvN8TWzUqfrT/J8NqcdZMkPv/wB+CM1x0isru+lJQlnz7g7LudoqF3+/91ZGfyVT7TFfTtFQ+/T42s0/qqn22Lr5v05ex9iNpj8da3azSf5rD35yNfYVhtRcTkoK2lumiyXDTqSdvEhKqFMESqPgGKVGcgPD2LBtBME5/iErZRAIM6e4j/Ra1aIme0+XV5FVvkCX8jsIJLxABJPYNcuvJctnOsXkfKVWuky91bCWgQA1oLYHZkIjVItq3L2NdRouc97ssAbmAZJM6nIKK/k97KkPy75HecwD1+RXcwpYsdrmzSEeeS47SzfjcDUqVaeDoVHQ/FAbhLnN9IQczqAJ4Ljf7DpvpkVZlsuwz02gZHCfWAjTI+xMm61Cpa4K7X06jHiC1zzScDnIh3pn5MxBg5dykNXalvVpHAHmSTLjniMiR1D0fJbfMKMamXyRTdqiFbasadGi8MeXB5AbwPXHuXDZeySBj9Z5jwOhPanqpsBpBLiXFvojgDAg9vAeC61rXmxI0B9wH3riZM6dqIyZb4RwZaZR+NPvXN1s6AAczp4EJVSMjNdKtAh46iJ9rZWG4wQ3cw4eK4Ez2JbXY4QQdXkeXFI61Iz35ec/ctIsUOO5rT+WrGTP/qD/AGJV8KhdwzO2rPsbc/3RCvpdnTfposgQhC9BIIQhACbd4mTa1foz5Z/BOST7QoF9J7Rq5rgOGZBGqhq0Wg9skyk76mRb84A2Q50AmDhxZmI6TdctRhnjkkY/pNfTJY8dIdY0mOsZ5hOu36TxiYWnFGHCAZ6oACZLW7BY0OGFzSMJE4Y0wycwYOh1XhfY7uOPUtiW8vyCcfHjwThaVQWsI+a33Bcrqi1+RAz4cPBaWlLAA3gIAy4dRVD0Ry19MzjtatgvWVOEsDvovaGlTzZzpaAe1p9ygm8FlJ1kPbHc5uRH2T+0pJu1tHnKDXH0owu+mzI+evitPi+Hfp8eVelHy2vjtzb/AHX9hVZhcWngYQnp1sx/SIzP8kLhfM/scV6Pnhlmu0VB8oB/5q3+iqfbYr8doqE3+ZO1G/0VT7bF9Nm8D9juDfzcg9axT4LDpaZ4HJZBE92fguIUoWU6X4/HgulOR4a/f5SudKtlKH1JHaqcg3rOIz7Px7vasCt7x7VpWcS3uRSzB8PgpoCS+sSZcJDhEEEg5aiR2SkO3rbEwHOW4u0wwOgZp9cckkvqbXCDPH94QVvDNJceRKdcm1pXeKTROToB7A6CfcMuxd6FcsdBGGOB4Qm0V4bHl4RC6mqXOkkzhkzmqzbkuRdj0dojLrIE9+vwWW3gdkc9U0NOUnhHtW9KrBI7PuXncEVF9V0/jvWXVcvJJG1PZl712qRLRwJ90KKJRpUrGO6SkbqvsIPsP3rrVuPaXeWX3pO5uR/HFapBjvuJntq0P6u5/u/9Veyordi7bbV2XJph/Nywvk/JirlOEGCDEEkGOxXfaXQqMa9ujhP+i7Wn/TRZdjshCFuSCEIQAhCEA27TtKLQaz6bC9gJDiBMxhGfjCqG8sGgkRr7uCsLlMvjTsoDiwue0SOoS74BVHT3odiAqNFQfOZAcP2TkfAhYZYOXY6ehzwx3uZirajhIz6+M9y6UHkETmm1+8NOfRfOvo9fitDvEPVYZ/SLQPYZWHSl6HQnqMEu7RLqFi65pVKbRieAarOvFTBlo68TS7xDUzbvXvM18LsqdaB2CoMmn9oZd8JRuTt2oL63kgA1WNMDg4hp95Txyj7oihWL2j5GsSRHqP1Lez5w8epdLBBZcMtPk8+xx9XLHmk9vZi8sdwQotb75VqbQx9A1XNyNQOjF1GI1iJ7ZWVwX8H1adKP8o5Xy0i/3aKht+8tqNP6qr9umr5doqE5RLtlPaDHPcGjBVGfa+nl7F1cyuDR6hIQCR1QPYuAaB3hI27wUB/3W+0/Bc37xW8yKn7r/uXIWKfoyg5vqZyEMq+wpoO8dH5x+o/7lp/vHRE5v+o77lboz9CB+dWkldKWmXUo8zeekJyqfUK6097qY9SqciPRH+JHgn6AfOd17lwIxEnqPwCZv962Z/JVMx+gP4lod625xRfmSfSYnQyegHOtby0u0j4x8EpFGGz+iB+PYmKpvXIIFEgHL028BHUss3sfEChP/wAn3NVuhka7E2iQkAU54gNXK16T3JkfvLWcCBbjOPWcdO5vYtKW2rluluPEVPuRabJXYWiSYveV1jo4uo/FRWptq6IjmmDvDx7yst23c4YIo/WA970+UyAkNWlkD3+3+S0dTyTOzaN44QBT8AHe4lKKdntB+jfKjU/wK3ymT9gG2a5azDwe0ZZ8CSDl1K4+SfbArWLWk9JuvuPu9qp24pVaYwVzNTImG4cI9VugnUlSvkfuqjL11J3QaRih/RJkZQDmZyI7l0MKqCj6Gzhtin6l3IWFlbFAQhCAEIQgIDytVBzFIT6zjHgM/b7VRl+84sslcHLBd9OkzqYXfWdH8Kp27MuUosZsKb6ryHHogSTp2aaapTUpAGAnu32HzFjSrOyfcGoQP1bMLWnxJce4BMrsyjBKeTTZPPbRo5ZUzzju5gkfvYVee1dlsuKTqVQS1w8QeDgeBBzUK5Idgc1buuHDpVei36DTmfF32QrBUJ+ZDKavuTy8ZUc1lM1Gg5PDmAOHAwTIPWOuUK5UL1rV5CdxhwyUG2zycU7moalQOn9ggd2JpU6QvIVK2PI/Q6neVH/LWv8Aweo/p+VD/LVloQiisjyO0eup5UP8tY/4OUfnVf7D/LVnIQUVl/wbo/Oq+dH/AC1kcjdH51b61P4MVmIQUVsOR2h86t/WAe4Lo3khoddb+ud8FYqEJoruryU2zGlzudhoJPy9bQAk6OXPYvJ7ZXFIVabXlhLgC6vXMhpLZ9PQwrCu7YVKb2O0e1zT3OBB96qPbNve7MZzYcXUQ/FSqAkYXa8NJzljpaZkKknt5NIQUuPMlreSyz40Wn6Tqjve5RjfTZFpYOotZbUpccbiGicLSOjJB9LMHsVjbrbXN1Z0qzgA57cwNMQJaY6sxoodyx7IxUqNcDNrubd2tcC4eRafrJJ/TaJxpb6ZIbbca0ABbQogESIpM4+CX0t2aTdGtHc0BabnXJfYW7na82Bnxw9EHxAT0rJ2jNqnQ3/kmmBJyA7gqY375TJuObsXHmmSC6ARVd4+oOHXmepPXLHv+Wh1jbkyR8u8dR/7QPaPS7MuJVN82eA1W0IcWzNstDk1uDd3zKmBr3MOJwdMMEf9Qds6a5+Y4713DH7SqvpQ2tTqvBIc4l2BwHSMRmBAA0Le6XPky3vsrW3fSp03c6G4nPIAqVnNkgROTZMNEmNTmSVArWiXXIc5xxOqTM6PcSQ7wJWMqjaRqk5K/Q9KbGuzVt6Tzq5jSe+M0tTfu+2LWiP1bPcE4IuxDBCEKSAQhCAqTlfH5yw/qh9p6rTZezDcXVOk3Wo9rO6TmfAZ+Cm3KhtkVblwBkN6IPYNR54j4pu5J8P5VpYtcNSPpYHQfIFSWHblTrtbXZQpiGUKLKYHVlPuLVD9hbNdcXFOk3V7g3zOZ8BJ8E5b83vO31dwMg1HQexvRHsanLkoeBtKmDxbUA78Dne4KAXjZ2raVNtNghrGhoHYBC7IQhUEIQgBCEIAQhCAEIQgBCEIAQhCAFHt/rXnNnXA6mYx3sId8FIUh25SxWtZvXSqDzY5Q+xMXTRF+SW8Dtn4ONOo9pH0jjH2vYjlbdFgP6Vn2XqJcj21cF2+kTlVZIH6dPP7Jd5KScstyG2VNvF1Yfusf96yTuB6HGso98ndbFs2h2B7fJ7guXKLvE+zs8VLJ9Rwph3zJBJd3w0x2pHySV8Wz4+bVePY138SW8pNhzuza2UlgFQdmA9Ijtwl3mtcfZWYZfEzzrfXILpDZJklzjLiTqc0lFWVvc0YJn8BT3kf2HY3NWoy5bjrCHU2OcQxzY6XREYnAiSCSIOmRXrcuLMEiN7nbBr3N1TFJjnAElxE4Q2M8TtB1eKsy95HanOB1Ku2P0mlrmzqQRMxw0Vn29sym0NY1rGjINaA0DuAyC6rzSe52aptKjhY2gpU2UxoxoaPAQu6EKACEIQAsO0WVgoDzRvGYqubrBInuyHunxUv5EbcG7rPLQcNIQ4jNpLoy6pEhRPeunFcgaa+0/crC5DPQutIxUs+MxUnPqyCEkF36txT2jcMboHmP2gHR4Ex4JVyc3XN7Rt3db8H9Y1zPe4JTyr24btOpAjE1ju84RJ8wmjdB+G9oEmBztP7bVBJ6RCEIUlQQhCAEIQgBCxKJQGULEolAZQsSsoAQhCAFpUZIIOhBHmt1hAUNsKzNttWnTJg07lrJ7MeH2g+1Tblqt5s6L59GsB9Zj/8Kh++1TmdtknIGpSf4dAz7FMeWo/mVL+mB/cevPFVuR7JO5RZnkUn/YapJy58x2fJ01PLu3FRjmO9F7S09zgQfeoByJu/M6w6q/vp01Yq2j2PNk8TPKm1LM0qr6TvSpuc36pIPt9iRWt2+lUbUpuLHtIc1wMEEcQrC5a93+YuxcsybWE91RoAcPEQfFyrh5BEjy6jxC3hIxaPR3J3v23aFCHQ24pgc40ZAjhUaPmniOB8FL15S3a3gqWdyyvSMOadODmn0mO7CPv4L07sHbVO7t2V6RlrxMcWni09oOSrONEpjghCFQsCEIQAhCwSgPNu+DvzqoOpzh+84/FWNyHU/kLk/rGDyZP8SrLeG4FSvUqDR1R5HcXEj2K1eRRv5pWPXW91OmhZka5Y6cX7O2iz7VQfBQvYzvzin9IHyP8Aop7y3UYuaD+umR9V5P8AGq8tnYagcFAR6kCEl2ZXx0Kb5nExjp72g/FKZUlTKFriQgNlFd6N7X2txTYGNcwsLnE6+uMuAghpOuRUqTBvNu824dTc54YGyHTlLS5roB6+iR+0vPqFkeN9LubYHBTXUXBFm783boZhpsJk4iMy1xZggTAOGo0jWcQEarhab2XzsIL2iWuklrRDhUweq3QAOdInJpy0Kd/9z2NIwV6eHTMwdWmYBjF0G5iNAnyx2PbsbBc15nESXDXrAnI9uvaufDFqpy+q0l+/+j0TyYl4UvwQK32peNqE885zhIBh2EzVFHNrgDIxDOBmJjqeG723NNtMmKjXYoMYi5pa+o15gYshAjjh7cpc6wtjqyjw4M4aaLhV2FaueHEMyzwy3CSMUSOPpHLRavTZo3smZ9aD8USMWnKRUD3c9SaAGzlLYLXFpJJmGnCT2ZKbbKv+eosq4XMxtDsLtRP48lDzuGXvgVWYQSZ1MGZBbGYz0LjoMyptbUcDGtBJDQBJMkwAJJ4nJa6Xr2+r9v7IzPFS2dzqhCCvceYjO3uUK0tKhpVHl1QCXNaAcOUjESQAT1TOaYaXLfZHItrN72tj2OKrflGsnW+1K7nZ4nmo09j8xE9Ux4KH3FwHGQI7ELpLzLD27Ut9qbQdVp1yMTQGshrXAMaJ9ImdCVIOUG6q3Gz6bgz5NhacQIcSMOEVDGjTPt6lTNGtDgdCMweM9cq9N3axOz7YH0uaYSOwths97QFx9VPJglvUrT8uD1waaX7DPyU7ZNGlXb857TpPqx9yn43gyyd5iPZCiTN36DKvOU2upu4tY6GO72EEeUJfjyXNyazI5Pa3XoWcIvkW7TvBWEVA2o3qcJGfYcvYoXt/k9o3DXOt4oVQCQwRzbz1Eeoe0eI4qQvuAuT7rLXMaH4FYrV5YS3xfI2RfDKNubV7Hua8EFpII6iOB4hXVyDXjjRuKZMhjqbhrkXNcCP3AmLe/dMXYFag35cQHN05wDTj6Q65zA7Apzyb7njZ9FxqPD61WMZE4WgaMHAwSelHHqX1Om1S1OJSXfz9zwzx7JUTiUSuQqBGNeiip1xLGJc+cWprJQO2JN28VcttK7m+kKVQjvwHP4pVz6ZN7ttUqNnVNZwaHtdTEzm57HADLPgT4IDz1c1sgIIA4nirw5I6eHZrT8+o932W/wAKoa4vMToa1xHtJ7GhXzybNFHZ1JrjDjieR83Fo3vAASiRm5cAw0bclwDw94DeJYWgl0dQLWj9pVVa1JMceCn3LZXpmpQdjaXBrmlmrgCQ4OIAyHDPrUB2NRFStTZwe4NkCYxECQNSc/xmoYR6Q3c6NnbjqoUv7tqcOcSO3wsY1rTk0Bo7mgAe5dOdUkCjnEJNziFIHBRjfnclm0mU2viKbi6CXgZtj1CCpOhVBUVbkEpEHCWtPB3OVjB64dIKje9fJ7Y7PYBcV2MqESGipVfVdwkUgwiDBEkAar0Cmra26tpdODrm3pVnNGEF7GuIEzAJGklAee919gbOvKnN88KVRxAZTqvqUyScgGuFPC4k8CZ7FOncgzCI6A7RVrT9lWFZ7iWFKo2pTs7dj2EOa5tNoLSNCDGRT6gK53M5JW2F424a/wBFr2xje6cYiMwO/wAArGQhACEIQFc8rW4da+FKrbQalMFrmFwbiaTIILspBnI/OVUu5LNpznbkduJp+zK9OLEKbJPONhyOXpM1GgDqGI+ZgKzbTYt61o+QZk0N/wCqG5AQBBbwVgwheXPpoZ63+ReORx7FfVNi3h9Vjfrv9wC1G61wfTqEfRpgfaLlYULBasV8OwryLdWRAG7mT6VWp9aPstC3bye0D6T3n9up/iU4dSC15pbR0mJf4lXkkRzZ+6FGj6BdPWS532iU70rSNClnNoDFvDHGHhRVtvucBSK25srthRCuQcubWebXQrBQg0LEi2nsqlXpmnWY2ow6tcJGWiXQsEICN2W5NpRM07em09cSfMyU7MsmgZADwCVkLUhARDeTk7trypzlQPa+ACWODZA0xZGepZ2JuFbWpxU2OLtMT3Fxj3DwClbmrXCgOLKQC6YFtCwQgNcCFlCAeEIQoAIQhACEIQAsIQgMoQhACEIQAsIQgBCEKSTUrCEKQYQhCAwVhCFABalZQgNVqUIQGhWEIQg1ctVhCAFgoQgBCEID/9k="/>
          <p:cNvSpPr>
            <a:spLocks noChangeAspect="1" noChangeArrowheads="1"/>
          </p:cNvSpPr>
          <p:nvPr/>
        </p:nvSpPr>
        <p:spPr bwMode="auto">
          <a:xfrm>
            <a:off x="215900" y="-744538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data:image/jpeg;base64,/9j/4AAQSkZJRgABAQAAAQABAAD/2wCEAAkGBhQSEBUUEhQWFBQWFxcXGRcYFxUWGBgXFhcVFxgVGBcXHCYeGBkjHRQYHy8gJCcpLCwsFx4xNTAqNSYrLCkBCQoKDgwOGg8PGiwkHyQsKSwpKiwpKS4pLCkpKSkpKSwpKSwsKSksLCksLCwsLCksLCwpLCwpLSwpKSwsLCwsLP/AABEIAMIBAwMBIgACEQEDEQH/xAAcAAABBAMBAAAAAAAAAAAAAAAABAUGBwECAwj/xABPEAABAwIDAwgFBwgHBwUBAAABAAIRAwQSITEFBkEHEyJRYXGBkTJCobHBI1JykrLR8BUkYmOCosLxc5Ojs9LT4RQWFyUzQ1M0NYPD4gj/xAAaAQEAAwEBAQAAAAAAAAAAAAAAAQIDBQQG/8QALREAAgIBAwIEBQQDAAAAAAAAAAECEQMEEiETMTJBUXEFFCKBkTNhocFC0fD/2gAMAwEAAhEDEQA/ALxQhVpylcolexuKTLcseHMcS0gZOYc89dHDyQFloVI23Lzc+taMd9F0e9ycLf8A/oBvr2dQfRcD7pQi0W8hVhQ5fLQ+nRrM/ZJ94Ccrflt2Y7Wq5n0mx8UJJ6hRa25TdnVPRu6fiSPgnW33ntX+jcUj+2370A6IXCne03ei9p7nNPuK7SgMoQhACEIQAhCEAIQhACEIQAhCEAIQhACZt4d0ra9bFemCYgPHRqN7nDPwMjsTyhSm07QPPe+nJ/WsHYv+pQJgVAIgnRtQeqe3Q9hyUSq0pzGRXqu6tW1GOY9ocxwIc0iQQdQQqB3+3MNhcdGTQqSabjmR103HrHXxEdq6um1HU+mXc0jKznu9tjn2GlVze0fWHX9IcfPrW9xQwuIPh3KKiq6m9tRmrTPf39h08VNqrxVpNqN0IBHcdR3hcXX6f5fJuj4Zfwz5v4rpFB749mctmVocW9fvH+iX3Lcu5NMFpDuop6cJBXLy+JNHMxO40wtds1KbA1pyE+0k/FCQIVOlB90WWfIlVl8lUHyqVQ2/olwkYa+XhSCvwrz9ysn8+pyJ6Nb/AOpdp9j7GrIjVIcSGeHAopUcB6Yjv4jsTPUquxSMo0jJS3du8c+JLXtORY5vu19y82TLKCsssKfA13NcFxIyBGnbpCRkSpvebBt6nqvou/RBc3ygj2hFnyfh4ltQFozktw8MtZyWXzuNrm17krBKL7HLdeztHUfzilTcS7LExpMEDjwCxvVu3Z06jDTpMAjpNaXASD2HLLqTk3dOtTbrTLp4aHTKA3VMe8FE0zDoBEzBJ04ZjXsW2PUwmqRSWGadinYexQ57hSdzYOcOqPIgdWImNdUo2y+tauYG16gxCei4xrwMj2hMGzrivJdSb0G6yMjlp1nIo2nfuqwTwyAnTUwtFPc6RVxce480t8b5sFlzVjPUzoQOPepRS3g2qy2Ff/aaZBjovpgmCYBkKvW3kMDeMHzkH4J+qbxF1KlSLoYA3FAnQkjLLPP2KW6TITdj+/lS2jSbie22eNPWaUuPK7dsjnLKm6f/AB1Z08Cq32xVcXRqG8RmI7eo6LkzapDp/H8lMW9tsTk12LSp8ujQYqWVYfRcx2mvEJbS5dLH16dzT76U/ZKqO82gHmW5cM0l2g5oaIiSSfuVyqm33L2ocsuzHa1yz6dOo3+FOVvykbNf6N7Q8Xhv2oXmt12ZkHh92vXosV3BwEjPjkIPb3oW3Hqy12zQqECnWpvJ0wva6fIpavM3J1UDdq2YbAJrwYjMc2/7l6ZChFwQhCkAhCEAIQhAa1KgaCXEADUkwB4lR3eK1t9o21S3bVpPfEtwvY4sqD0XQDMcD2EqouUnfareVnU2yKDCcLRIxRlicOJOvZ74RZXDm1AWkhwOoJBHcRmCrRdO0TQ4XNuWOcx4hzSWuB4EEgjwIT1uddSx9J3qmR3OyPt+0ku1ro3AbcH0nTTqHTFVphvT73MLCf0g8pNsSvzd2zqfLD46e0NXR1kVqNK2vf7oz1ePqYZL7/glNe3lpH4ySq2dLGnsC6Bi42jYbHUSPIlfH7rR8u4U0xMdULNTU95QtTyl7lURyiWgq7TpsOU068d/QhXuVRe/dbDtakYmKdb+BdTK6g2fbJ0+SuqmzXF+ACXTEcZmE+bK2M2mWh1fm6snFTNKq4gzES0EO0Gc8U53hFXVoHdkk9lac16BIzkZ6EcR+OC5/XTXJd5FfBmntt9Oo9o6YaYmHtE9zgHA9hEiE/2W3HVG9N8AjQZROWSZG23SJd0nHUnCT3z19qUUaWHOJXlyOMvIhZZIllnm30yT1kCc/imXbu6jq2bSXR16/cUnpXbwcsuyEvbtioMzn28VlFuDtGvVjJVIjezaD7aqWlhAc2DMxlxC2uLJmInTj1gdxImFJxtkEfKAHvaCuLqls4+jHd5adS168rszcU1VkbZaN4AHvAWXWw4jyEJ5/Jxxl3MVDSAJxUzOQE4oMkdqVO3ca8jm6zYIBAcXTmJAJAgLaUpJXZVYZPhIjVe1a4l0uxHjH47U31Nl56iT19FPt9s2tTMOgQJMxpGoI4dqT21CmSRcVnAg5YMLxOEOg5j5wWmKU5dmZ7eaGd2y39YjvMeaT1tkPPET3/eny/2Y6mQWVcbHSQQOrg5vA+aQ1rF5zLjPcVp1pp8siqGZ1g5p1H4713dZucIaB7J7kubQcDnJHj8Vxql4dIkd4V+s2Bz3Bsyza1liETWPXwpVF6XXm7cGs5217EOMxVf/AHNT7l6RXqxtuNssgQhCuSCEIQAtKp6JjWCt1gmEBSu2avOVSDEu4ZTmozT3RAq4z0mAjozEknieAHwUs3usWNunupgupTMtdkCczP6MkgTkmwbSBpOAGZECRn0hkua5Sg+GdbYpJNoiuyXiqbimHSIfUZPrOoGQR2mkavfCSV3YYcNWuB8j/Jb09gVBV6JDRMh0kEHwS/aWwatOnicA5pEYmmRPUcgWnLqjtXf0epx7enJ9+x5OjOm2uCaWzsQkaEA+BWhZDnd8+YBSbdavjoUz+hHi04fgnG8pwQev4fzXyWRdPNKDPk8mOotejGmr6R70IrekVlbnMZexVD7/ALwNq05/8dX3sV8O0VC7/wA/lVkf+Kr9pi6mb9N+x9mxGHd61LpjPVcW1yYW73cepcSiopp013HbCRsqOXTvlVaArbgBmSs8+wnifFJWuAHE9qC9o4fjsVaAoe0RIHmepI7jaLacdGScgPj3rJu28QnCw3Kr3LW1aVMFvCXNaT2gEyV6MGJylVF4S2uxJsTaVSlLy12CYmYOY07PJdbPbRo1Cx7TBGjtY0BUy2fsKi2iBVGGuJkGAciYnhKge+TyarXFxc5siYiWgyPKSIOnkupk0a6O5m+PUvebb3PLqeKAWvYG5kNgGRAJ4yJz61Hfyc6nTDs3uIlxgOAGknCSJyzz8lK7TbOKzew4eBGIAjPI66HTPsUe2deF7y17SSD6bCBhjKODmj9EyF54VHETKNTt+46bPpnm2z1Tn29XsSozGRb5IaAGjq4R4ZLUVQciFzW7dnlbtiSpTqGc2R7Vwq2zwMw2DkdeCcWsAz/HBbf7QIAgHw7lKmyBNuVRjbNjkBNSrkOyjUXodUPuqz/nVhlHSrn+xcr4Xa07vGmWQIQhbkghCEAJh3yvDTtjh9Ywe6CT7k/Jh30o4rVx+aWn4fFUn4WbaeurG/UqWpf9JxdOokAwcJgHwEiVo+wByEtAnUydMlxuGYXuBGR6QJzyI4TwknLqHYt7Vj6tYNZEuEwTHojPPuXhlE7GWW52YFpB1mOyAnPZTxJY/NpEEHiDkVxvxglkgkZEjThPuXO3qdNp6wPaFVWj1Y4fQhPuf0MdI/8AbrPZ4HIe0FSbaNPoA9TveP8A8qK2tbDtG4GmOHjvbE+eKVMbhuKk/uDh4GfcSvN8TWzUqfrT/J8NqcdZMkPv/wB+CM1x0isru+lJQlnz7g7LudoqF3+/91ZGfyVT7TFfTtFQ+/T42s0/qqn22Lr5v05ex9iNpj8da3azSf5rD35yNfYVhtRcTkoK2lumiyXDTqSdvEhKqFMESqPgGKVGcgPD2LBtBME5/iErZRAIM6e4j/Ra1aIme0+XV5FVvkCX8jsIJLxABJPYNcuvJctnOsXkfKVWuky91bCWgQA1oLYHZkIjVItq3L2NdRouc97ssAbmAZJM6nIKK/k97KkPy75HecwD1+RXcwpYsdrmzSEeeS47SzfjcDUqVaeDoVHQ/FAbhLnN9IQczqAJ4Ljf7DpvpkVZlsuwz02gZHCfWAjTI+xMm61Cpa4K7X06jHiC1zzScDnIh3pn5MxBg5dykNXalvVpHAHmSTLjniMiR1D0fJbfMKMamXyRTdqiFbasadGi8MeXB5AbwPXHuXDZeySBj9Z5jwOhPanqpsBpBLiXFvojgDAg9vAeC61rXmxI0B9wH3riZM6dqIyZb4RwZaZR+NPvXN1s6AAczp4EJVSMjNdKtAh46iJ9rZWG4wQ3cw4eK4Ez2JbXY4QQdXkeXFI61Iz35ec/ctIsUOO5rT+WrGTP/qD/AGJV8KhdwzO2rPsbc/3RCvpdnTfposgQhC9BIIQhACbd4mTa1foz5Z/BOST7QoF9J7Rq5rgOGZBGqhq0Wg9skyk76mRb84A2Q50AmDhxZmI6TdctRhnjkkY/pNfTJY8dIdY0mOsZ5hOu36TxiYWnFGHCAZ6oACZLW7BY0OGFzSMJE4Y0wycwYOh1XhfY7uOPUtiW8vyCcfHjwThaVQWsI+a33Bcrqi1+RAz4cPBaWlLAA3gIAy4dRVD0Ry19MzjtatgvWVOEsDvovaGlTzZzpaAe1p9ygm8FlJ1kPbHc5uRH2T+0pJu1tHnKDXH0owu+mzI+evitPi+Hfp8eVelHy2vjtzb/AHX9hVZhcWngYQnp1sx/SIzP8kLhfM/scV6Pnhlmu0VB8oB/5q3+iqfbYr8doqE3+ZO1G/0VT7bF9Nm8D9juDfzcg9axT4LDpaZ4HJZBE92fguIUoWU6X4/HgulOR4a/f5SudKtlKH1JHaqcg3rOIz7Px7vasCt7x7VpWcS3uRSzB8PgpoCS+sSZcJDhEEEg5aiR2SkO3rbEwHOW4u0wwOgZp9cckkvqbXCDPH94QVvDNJceRKdcm1pXeKTROToB7A6CfcMuxd6FcsdBGGOB4Qm0V4bHl4RC6mqXOkkzhkzmqzbkuRdj0dojLrIE9+vwWW3gdkc9U0NOUnhHtW9KrBI7PuXncEVF9V0/jvWXVcvJJG1PZl712qRLRwJ90KKJRpUrGO6SkbqvsIPsP3rrVuPaXeWX3pO5uR/HFapBjvuJntq0P6u5/u/9Veyordi7bbV2XJph/Nywvk/JirlOEGCDEEkGOxXfaXQqMa9ujhP+i7Wn/TRZdjshCFuSCEIQAhCEA27TtKLQaz6bC9gJDiBMxhGfjCqG8sGgkRr7uCsLlMvjTsoDiwue0SOoS74BVHT3odiAqNFQfOZAcP2TkfAhYZYOXY6ehzwx3uZirajhIz6+M9y6UHkETmm1+8NOfRfOvo9fitDvEPVYZ/SLQPYZWHSl6HQnqMEu7RLqFi65pVKbRieAarOvFTBlo68TS7xDUzbvXvM18LsqdaB2CoMmn9oZd8JRuTt2oL63kgA1WNMDg4hp95Txyj7oihWL2j5GsSRHqP1Lez5w8epdLBBZcMtPk8+xx9XLHmk9vZi8sdwQotb75VqbQx9A1XNyNQOjF1GI1iJ7ZWVwX8H1adKP8o5Xy0i/3aKht+8tqNP6qr9umr5doqE5RLtlPaDHPcGjBVGfa+nl7F1cyuDR6hIQCR1QPYuAaB3hI27wUB/3W+0/Bc37xW8yKn7r/uXIWKfoyg5vqZyEMq+wpoO8dH5x+o/7lp/vHRE5v+o77lboz9CB+dWkldKWmXUo8zeekJyqfUK6097qY9SqciPRH+JHgn6AfOd17lwIxEnqPwCZv962Z/JVMx+gP4lod625xRfmSfSYnQyegHOtby0u0j4x8EpFGGz+iB+PYmKpvXIIFEgHL028BHUss3sfEChP/wAn3NVuhka7E2iQkAU54gNXK16T3JkfvLWcCBbjOPWcdO5vYtKW2rluluPEVPuRabJXYWiSYveV1jo4uo/FRWptq6IjmmDvDx7yst23c4YIo/WA970+UyAkNWlkD3+3+S0dTyTOzaN44QBT8AHe4lKKdntB+jfKjU/wK3ymT9gG2a5azDwe0ZZ8CSDl1K4+SfbArWLWk9JuvuPu9qp24pVaYwVzNTImG4cI9VugnUlSvkfuqjL11J3QaRih/RJkZQDmZyI7l0MKqCj6Gzhtin6l3IWFlbFAQhCAEIQgIDytVBzFIT6zjHgM/b7VRl+84sslcHLBd9OkzqYXfWdH8Kp27MuUosZsKb6ryHHogSTp2aaapTUpAGAnu32HzFjSrOyfcGoQP1bMLWnxJce4BMrsyjBKeTTZPPbRo5ZUzzju5gkfvYVee1dlsuKTqVQS1w8QeDgeBBzUK5Idgc1buuHDpVei36DTmfF32QrBUJ+ZDKavuTy8ZUc1lM1Gg5PDmAOHAwTIPWOuUK5UL1rV5CdxhwyUG2zycU7moalQOn9ggd2JpU6QvIVK2PI/Q6neVH/LWv8Aweo/p+VD/LVloQiisjyO0eup5UP8tY/4OUfnVf7D/LVnIQUVl/wbo/Oq+dH/AC1kcjdH51b61P4MVmIQUVsOR2h86t/WAe4Lo3khoddb+ud8FYqEJoruryU2zGlzudhoJPy9bQAk6OXPYvJ7ZXFIVabXlhLgC6vXMhpLZ9PQwrCu7YVKb2O0e1zT3OBB96qPbNve7MZzYcXUQ/FSqAkYXa8NJzljpaZkKknt5NIQUuPMlreSyz40Wn6Tqjve5RjfTZFpYOotZbUpccbiGicLSOjJB9LMHsVjbrbXN1Z0qzgA57cwNMQJaY6sxoodyx7IxUqNcDNrubd2tcC4eRafrJJ/TaJxpb6ZIbbca0ABbQogESIpM4+CX0t2aTdGtHc0BabnXJfYW7na82Bnxw9EHxAT0rJ2jNqnQ3/kmmBJyA7gqY375TJuObsXHmmSC6ARVd4+oOHXmepPXLHv+Wh1jbkyR8u8dR/7QPaPS7MuJVN82eA1W0IcWzNstDk1uDd3zKmBr3MOJwdMMEf9Qds6a5+Y4713DH7SqvpQ2tTqvBIc4l2BwHSMRmBAA0Le6XPky3vsrW3fSp03c6G4nPIAqVnNkgROTZMNEmNTmSVArWiXXIc5xxOqTM6PcSQ7wJWMqjaRqk5K/Q9KbGuzVt6Tzq5jSe+M0tTfu+2LWiP1bPcE4IuxDBCEKSAQhCAqTlfH5yw/qh9p6rTZezDcXVOk3Wo9rO6TmfAZ+Cm3KhtkVblwBkN6IPYNR54j4pu5J8P5VpYtcNSPpYHQfIFSWHblTrtbXZQpiGUKLKYHVlPuLVD9hbNdcXFOk3V7g3zOZ8BJ8E5b83vO31dwMg1HQexvRHsanLkoeBtKmDxbUA78Dne4KAXjZ2raVNtNghrGhoHYBC7IQhUEIQgBCEIAQhCAEIQgBCEIAQhCAFHt/rXnNnXA6mYx3sId8FIUh25SxWtZvXSqDzY5Q+xMXTRF+SW8Dtn4ONOo9pH0jjH2vYjlbdFgP6Vn2XqJcj21cF2+kTlVZIH6dPP7Jd5KScstyG2VNvF1Yfusf96yTuB6HGso98ndbFs2h2B7fJ7guXKLvE+zs8VLJ9Rwph3zJBJd3w0x2pHySV8Wz4+bVePY138SW8pNhzuza2UlgFQdmA9Ijtwl3mtcfZWYZfEzzrfXILpDZJklzjLiTqc0lFWVvc0YJn8BT3kf2HY3NWoy5bjrCHU2OcQxzY6XREYnAiSCSIOmRXrcuLMEiN7nbBr3N1TFJjnAElxE4Q2M8TtB1eKsy95HanOB1Ku2P0mlrmzqQRMxw0Vn29sym0NY1rGjINaA0DuAyC6rzSe52aptKjhY2gpU2UxoxoaPAQu6EKACEIQAsO0WVgoDzRvGYqubrBInuyHunxUv5EbcG7rPLQcNIQ4jNpLoy6pEhRPeunFcgaa+0/crC5DPQutIxUs+MxUnPqyCEkF36txT2jcMboHmP2gHR4Ex4JVyc3XN7Rt3db8H9Y1zPe4JTyr24btOpAjE1ju84RJ8wmjdB+G9oEmBztP7bVBJ6RCEIUlQQhCAEIQgBCxKJQGULEolAZQsSsoAQhCAFpUZIIOhBHmt1hAUNsKzNttWnTJg07lrJ7MeH2g+1Tblqt5s6L59GsB9Zj/8Kh++1TmdtknIGpSf4dAz7FMeWo/mVL+mB/cevPFVuR7JO5RZnkUn/YapJy58x2fJ01PLu3FRjmO9F7S09zgQfeoByJu/M6w6q/vp01Yq2j2PNk8TPKm1LM0qr6TvSpuc36pIPt9iRWt2+lUbUpuLHtIc1wMEEcQrC5a93+YuxcsybWE91RoAcPEQfFyrh5BEjy6jxC3hIxaPR3J3v23aFCHQ24pgc40ZAjhUaPmniOB8FL15S3a3gqWdyyvSMOadODmn0mO7CPv4L07sHbVO7t2V6RlrxMcWni09oOSrONEpjghCFQsCEIQAhCwSgPNu+DvzqoOpzh+84/FWNyHU/kLk/rGDyZP8SrLeG4FSvUqDR1R5HcXEj2K1eRRv5pWPXW91OmhZka5Y6cX7O2iz7VQfBQvYzvzin9IHyP8Aop7y3UYuaD+umR9V5P8AGq8tnYagcFAR6kCEl2ZXx0Kb5nExjp72g/FKZUlTKFriQgNlFd6N7X2txTYGNcwsLnE6+uMuAghpOuRUqTBvNu824dTc54YGyHTlLS5roB6+iR+0vPqFkeN9LubYHBTXUXBFm783boZhpsJk4iMy1xZggTAOGo0jWcQEarhab2XzsIL2iWuklrRDhUweq3QAOdInJpy0Kd/9z2NIwV6eHTMwdWmYBjF0G5iNAnyx2PbsbBc15nESXDXrAnI9uvaufDFqpy+q0l+/+j0TyYl4UvwQK32peNqE885zhIBh2EzVFHNrgDIxDOBmJjqeG723NNtMmKjXYoMYi5pa+o15gYshAjjh7cpc6wtjqyjw4M4aaLhV2FaueHEMyzwy3CSMUSOPpHLRavTZo3smZ9aD8USMWnKRUD3c9SaAGzlLYLXFpJJmGnCT2ZKbbKv+eosq4XMxtDsLtRP48lDzuGXvgVWYQSZ1MGZBbGYz0LjoMyptbUcDGtBJDQBJMkwAJJ4nJa6Xr2+r9v7IzPFS2dzqhCCvceYjO3uUK0tKhpVHl1QCXNaAcOUjESQAT1TOaYaXLfZHItrN72tj2OKrflGsnW+1K7nZ4nmo09j8xE9Ux4KH3FwHGQI7ELpLzLD27Ut9qbQdVp1yMTQGshrXAMaJ9ImdCVIOUG6q3Gz6bgz5NhacQIcSMOEVDGjTPt6lTNGtDgdCMweM9cq9N3axOz7YH0uaYSOwths97QFx9VPJglvUrT8uD1waaX7DPyU7ZNGlXb857TpPqx9yn43gyyd5iPZCiTN36DKvOU2upu4tY6GO72EEeUJfjyXNyazI5Pa3XoWcIvkW7TvBWEVA2o3qcJGfYcvYoXt/k9o3DXOt4oVQCQwRzbz1Eeoe0eI4qQvuAuT7rLXMaH4FYrV5YS3xfI2RfDKNubV7Hua8EFpII6iOB4hXVyDXjjRuKZMhjqbhrkXNcCP3AmLe/dMXYFag35cQHN05wDTj6Q65zA7Apzyb7njZ9FxqPD61WMZE4WgaMHAwSelHHqX1Om1S1OJSXfz9zwzx7JUTiUSuQqBGNeiip1xLGJc+cWprJQO2JN28VcttK7m+kKVQjvwHP4pVz6ZN7ttUqNnVNZwaHtdTEzm57HADLPgT4IDz1c1sgIIA4nirw5I6eHZrT8+o932W/wAKoa4vMToa1xHtJ7GhXzybNFHZ1JrjDjieR83Fo3vAASiRm5cAw0bclwDw94DeJYWgl0dQLWj9pVVa1JMceCn3LZXpmpQdjaXBrmlmrgCQ4OIAyHDPrUB2NRFStTZwe4NkCYxECQNSc/xmoYR6Q3c6NnbjqoUv7tqcOcSO3wsY1rTk0Bo7mgAe5dOdUkCjnEJNziFIHBRjfnclm0mU2viKbi6CXgZtj1CCpOhVBUVbkEpEHCWtPB3OVjB64dIKje9fJ7Y7PYBcV2MqESGipVfVdwkUgwiDBEkAar0Cmra26tpdODrm3pVnNGEF7GuIEzAJGklAee919gbOvKnN88KVRxAZTqvqUyScgGuFPC4k8CZ7FOncgzCI6A7RVrT9lWFZ7iWFKo2pTs7dj2EOa5tNoLSNCDGRT6gK53M5JW2F424a/wBFr2xje6cYiMwO/wAArGQhACEIQFc8rW4da+FKrbQalMFrmFwbiaTIILspBnI/OVUu5LNpznbkduJp+zK9OLEKbJPONhyOXpM1GgDqGI+ZgKzbTYt61o+QZk0N/wCqG5AQBBbwVgwheXPpoZ63+ReORx7FfVNi3h9Vjfrv9wC1G61wfTqEfRpgfaLlYULBasV8OwryLdWRAG7mT6VWp9aPstC3bye0D6T3n9up/iU4dSC15pbR0mJf4lXkkRzZ+6FGj6BdPWS532iU70rSNClnNoDFvDHGHhRVtvucBSK25srthRCuQcubWebXQrBQg0LEi2nsqlXpmnWY2ow6tcJGWiXQsEICN2W5NpRM07em09cSfMyU7MsmgZADwCVkLUhARDeTk7trypzlQPa+ACWODZA0xZGepZ2JuFbWpxU2OLtMT3Fxj3DwClbmrXCgOLKQC6YFtCwQgNcCFlCAeEIQoAIQhACEIQAsIQgMoQhACEIQAsIQgBCEKSTUrCEKQYQhCAwVhCFABalZQgNVqUIQGhWEIQg1ctVhCAFgoQgBCEID/9k="/>
          <p:cNvSpPr>
            <a:spLocks noChangeAspect="1" noChangeArrowheads="1"/>
          </p:cNvSpPr>
          <p:nvPr/>
        </p:nvSpPr>
        <p:spPr bwMode="auto">
          <a:xfrm>
            <a:off x="368300" y="-592138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286000" y="4065431"/>
            <a:ext cx="3714750" cy="2667001"/>
            <a:chOff x="2286000" y="4065431"/>
            <a:chExt cx="3714750" cy="2667001"/>
          </a:xfrm>
        </p:grpSpPr>
        <p:pic>
          <p:nvPicPr>
            <p:cNvPr id="1028" name="Picture 4" descr="https://encrypted-tbn2.google.com/images?q=tbn:ANd9GcTeV2MKTUM21J3WSJlcdxueoJP167LHqYixdvCbA6z6zOnlUJ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4076700"/>
              <a:ext cx="2257425" cy="2019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encrypted-tbn1.google.com/images?q=tbn:ANd9GcRBtZbS4bTFRP7HC8h9kirF-kRBsC6kLW12fYgP22Qm5O83lFU9O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4065431"/>
              <a:ext cx="1714500" cy="2667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://immagini.z-giochi.com/2010/11/Animals_PlayDead-420-90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500" y="5205412"/>
              <a:ext cx="2000250" cy="1500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6645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programming</a:t>
            </a:r>
          </a:p>
          <a:p>
            <a:r>
              <a:rPr lang="en-US" dirty="0" smtClean="0"/>
              <a:t>Reasoning about programs</a:t>
            </a:r>
          </a:p>
          <a:p>
            <a:pPr lvl="1"/>
            <a:r>
              <a:rPr lang="en-US" dirty="0" smtClean="0"/>
              <a:t>May not even start</a:t>
            </a:r>
          </a:p>
          <a:p>
            <a:pPr lvl="1"/>
            <a:r>
              <a:rPr lang="en-US" dirty="0" smtClean="0"/>
              <a:t>May run and crash</a:t>
            </a:r>
          </a:p>
          <a:p>
            <a:pPr lvl="1"/>
            <a:r>
              <a:rPr lang="en-US" dirty="0" smtClean="0"/>
              <a:t>May run, not crash, and still not work</a:t>
            </a:r>
          </a:p>
          <a:p>
            <a:pPr lvl="1"/>
            <a:endParaRPr lang="en-US" dirty="0"/>
          </a:p>
        </p:txBody>
      </p:sp>
      <p:pic>
        <p:nvPicPr>
          <p:cNvPr id="2050" name="Picture 2" descr="http://ts3.mm.bing.net/images/thumbnail.aspx?q=4595203248423554&amp;id=e21cff312869fc40b7915b90ba949662&amp;url=http%3a%2f%2fwww.registryresource.com%2fimages%2fblue-screen-of-death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495800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99" y="4758387"/>
            <a:ext cx="2438400" cy="161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35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Ready-made games</a:t>
            </a:r>
          </a:p>
          <a:p>
            <a:r>
              <a:rPr lang="en-US" dirty="0" smtClean="0"/>
              <a:t>They run</a:t>
            </a:r>
          </a:p>
          <a:p>
            <a:r>
              <a:rPr lang="en-US" dirty="0" smtClean="0"/>
              <a:t>They don’t perform as expected</a:t>
            </a:r>
          </a:p>
          <a:p>
            <a:r>
              <a:rPr lang="en-US" dirty="0" smtClean="0"/>
              <a:t>Run, test, fix, repeat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2905" y="4114800"/>
            <a:ext cx="1395095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4448002"/>
            <a:ext cx="1830321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4419600"/>
            <a:ext cx="1950655" cy="1457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1043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attendance</a:t>
            </a:r>
          </a:p>
          <a:p>
            <a:r>
              <a:rPr lang="en-US" dirty="0" smtClean="0"/>
              <a:t>Some students were so engaged, they still work with us today!</a:t>
            </a:r>
            <a:endParaRPr lang="en-US" dirty="0"/>
          </a:p>
        </p:txBody>
      </p:sp>
      <p:pic>
        <p:nvPicPr>
          <p:cNvPr id="4" name="Content Placeholder 2"/>
          <p:cNvPicPr>
            <a:picLocks noGrp="1"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2171" y="5064381"/>
            <a:ext cx="2688055" cy="1621429"/>
          </a:xfrm>
          <a:prstGeom prst="rect">
            <a:avLst/>
          </a:prstGeom>
        </p:spPr>
      </p:pic>
      <p:pic>
        <p:nvPicPr>
          <p:cNvPr id="5" name="Picture 2" descr="D:\Desktop\Eurographics 2009\Screenshot thesis 2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2170" y="3507880"/>
            <a:ext cx="2688055" cy="1614329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49" y="3736292"/>
            <a:ext cx="4724400" cy="265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35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school students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dirty="0" smtClean="0"/>
              <a:t>Know nothing (about ICT </a:t>
            </a:r>
            <a:r>
              <a:rPr lang="en-US" dirty="0" smtClean="0">
                <a:sym typeface="Wingdings" pitchFamily="2" charset="2"/>
              </a:rPr>
              <a:t>)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And what they may know is wrong</a:t>
            </a:r>
          </a:p>
          <a:p>
            <a:r>
              <a:rPr lang="en-US" dirty="0" smtClean="0">
                <a:sym typeface="Wingdings" pitchFamily="2" charset="2"/>
              </a:rPr>
              <a:t>Very curious and open minded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Jump voraciously on any problem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Need to be kept interested</a:t>
            </a:r>
          </a:p>
          <a:p>
            <a:r>
              <a:rPr lang="en-US" dirty="0" smtClean="0">
                <a:sym typeface="Wingdings" pitchFamily="2" charset="2"/>
              </a:rPr>
              <a:t>Digital natives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724400"/>
            <a:ext cx="2857500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 descr="http://ts3.mm.bing.net/images/thumbnail.aspx?q=4840003475735254&amp;id=404209fe33448675c3b765bbcee18822&amp;url=http%3a%2f%2ftopnews.com.sg%2fimages%2ffacebook-commen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021" y="4724400"/>
            <a:ext cx="25146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66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“programming = logic + math + creativity”</a:t>
            </a:r>
          </a:p>
          <a:p>
            <a:r>
              <a:rPr lang="en-US" dirty="0" smtClean="0"/>
              <a:t>Teach computational reasoning</a:t>
            </a:r>
          </a:p>
          <a:p>
            <a:r>
              <a:rPr lang="en-US" dirty="0" smtClean="0"/>
              <a:t>Engage with fun, intuitive, visual experiences</a:t>
            </a:r>
          </a:p>
          <a:p>
            <a:endParaRPr lang="en-US" dirty="0"/>
          </a:p>
        </p:txBody>
      </p:sp>
      <p:pic>
        <p:nvPicPr>
          <p:cNvPr id="5122" name="Picture 2" descr="http://ts4.mm.bing.net/images/thumbnail.aspx?q=4606456064180239&amp;id=bdc654bbeba89ef04be277daefd857d0&amp;url=http%3a%2f%2fwww.ebookpdf.net%2fscreen%2fcover3%2f0617854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657600"/>
            <a:ext cx="23050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15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Course(s)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Take a problem which can be visualized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Devise a series of mathematical/logical solutions of </a:t>
            </a:r>
            <a:r>
              <a:rPr lang="en-US" dirty="0"/>
              <a:t>increasing </a:t>
            </a:r>
            <a:r>
              <a:rPr lang="en-US" dirty="0" smtClean="0"/>
              <a:t>quality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 a starting, almost broken sample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Let the students discover its flaws and apply the solutions in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16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courses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Graphics simulations</a:t>
            </a:r>
          </a:p>
          <a:p>
            <a:r>
              <a:rPr lang="en-US" dirty="0" smtClean="0"/>
              <a:t>Physics simulations</a:t>
            </a:r>
          </a:p>
          <a:p>
            <a:r>
              <a:rPr lang="en-US" dirty="0" smtClean="0"/>
              <a:t>Computer vision</a:t>
            </a:r>
            <a:endParaRPr lang="en-US" dirty="0"/>
          </a:p>
        </p:txBody>
      </p:sp>
      <p:pic>
        <p:nvPicPr>
          <p:cNvPr id="6146" name="Picture 2" descr="C:\Users\Giuseppe Maggiore\Dropbox\Papers\Teaching Programming Applications\reflection_to_wa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29000"/>
            <a:ext cx="395605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Giuseppe Maggiore\Dropbox\Papers\Teaching Programming Applications\ralst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753152"/>
            <a:ext cx="3233595" cy="20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04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Great students/teachers feedback</a:t>
            </a:r>
          </a:p>
          <a:p>
            <a:r>
              <a:rPr lang="en-US" dirty="0" smtClean="0"/>
              <a:t>Increase in first year CS enrollment</a:t>
            </a:r>
          </a:p>
          <a:p>
            <a:endParaRPr lang="en-US" dirty="0"/>
          </a:p>
        </p:txBody>
      </p:sp>
      <p:pic>
        <p:nvPicPr>
          <p:cNvPr id="1026" name="Picture 2" descr="https://encrypted-tbn2.google.com/images?q=tbn:ANd9GcTb1-6K1k3JBCU3CleVZVPwKOb23fR_lNc_lDpCwFSjEciW1kFPU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4114800"/>
            <a:ext cx="2647950" cy="172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17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844996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817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Role models</a:t>
            </a:r>
          </a:p>
          <a:p>
            <a:pPr lvl="1"/>
            <a:r>
              <a:rPr lang="en-US" dirty="0" smtClean="0"/>
              <a:t>Out of our hands…</a:t>
            </a:r>
          </a:p>
          <a:p>
            <a:pPr lvl="1"/>
            <a:r>
              <a:rPr lang="en-US" dirty="0" smtClean="0"/>
              <a:t>…but not completely; let’s create some!</a:t>
            </a:r>
            <a:endParaRPr lang="en-US" dirty="0" smtClean="0">
              <a:sym typeface="Wingdings" pitchFamily="2" charset="2"/>
            </a:endParaRPr>
          </a:p>
          <a:p>
            <a:r>
              <a:rPr lang="en-US" dirty="0" smtClean="0"/>
              <a:t>Engaging students</a:t>
            </a:r>
          </a:p>
          <a:p>
            <a:pPr lvl="1"/>
            <a:r>
              <a:rPr lang="en-US" dirty="0" smtClean="0"/>
              <a:t>Vibrant, real, fun, visual, interactive applications make for happy students</a:t>
            </a:r>
            <a:endParaRPr lang="en-US" dirty="0"/>
          </a:p>
        </p:txBody>
      </p:sp>
      <p:pic>
        <p:nvPicPr>
          <p:cNvPr id="4" name="Picture 1" descr="C:\Users\Zuliet\Desktop\happy%20student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5029200"/>
            <a:ext cx="5638800" cy="16731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281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22313" y="2438401"/>
            <a:ext cx="7772400" cy="1968500"/>
          </a:xfrm>
        </p:spPr>
        <p:txBody>
          <a:bodyPr>
            <a:normAutofit/>
          </a:bodyPr>
          <a:lstStyle/>
          <a:p>
            <a:r>
              <a:rPr lang="en-US" sz="1400" dirty="0" smtClean="0"/>
              <a:t>Friendly F# - Fun With Game Programming – Maggiore, </a:t>
            </a:r>
            <a:r>
              <a:rPr lang="en-US" sz="1400" dirty="0" err="1" smtClean="0"/>
              <a:t>Costantini</a:t>
            </a:r>
            <a:endParaRPr lang="en-US" sz="1400" dirty="0" smtClean="0"/>
          </a:p>
          <a:p>
            <a:r>
              <a:rPr lang="en-US" sz="1400" dirty="0"/>
              <a:t>Game Programming as a non-threatening </a:t>
            </a:r>
            <a:r>
              <a:rPr lang="en-US" sz="1400" dirty="0" smtClean="0"/>
              <a:t>introduction </a:t>
            </a:r>
            <a:r>
              <a:rPr lang="en-US" sz="1400" dirty="0"/>
              <a:t>to functional </a:t>
            </a:r>
            <a:r>
              <a:rPr lang="en-US" sz="1400" dirty="0" smtClean="0"/>
              <a:t>languages – Maggiore, </a:t>
            </a:r>
            <a:r>
              <a:rPr lang="en-US" sz="1400" dirty="0" err="1" smtClean="0"/>
              <a:t>Costantini</a:t>
            </a:r>
            <a:r>
              <a:rPr lang="en-US" sz="1400" dirty="0" smtClean="0"/>
              <a:t>, </a:t>
            </a:r>
            <a:r>
              <a:rPr lang="en-US" sz="1400" dirty="0" err="1" smtClean="0"/>
              <a:t>Cortesi</a:t>
            </a:r>
            <a:endParaRPr lang="en-US" sz="1400" dirty="0" smtClean="0"/>
          </a:p>
          <a:p>
            <a:r>
              <a:rPr lang="en-US" sz="1400" dirty="0"/>
              <a:t>Learning by Fixing and Extending </a:t>
            </a:r>
            <a:r>
              <a:rPr lang="en-US" sz="1400" dirty="0" smtClean="0"/>
              <a:t>Games – </a:t>
            </a:r>
            <a:r>
              <a:rPr lang="en-US" sz="1400" dirty="0" err="1" smtClean="0"/>
              <a:t>Costantini</a:t>
            </a:r>
            <a:r>
              <a:rPr lang="en-US" sz="1400" dirty="0" smtClean="0"/>
              <a:t>, Maggiore, </a:t>
            </a:r>
            <a:r>
              <a:rPr lang="en-US" sz="1400" dirty="0" err="1" smtClean="0"/>
              <a:t>Cortesi</a:t>
            </a:r>
            <a:endParaRPr lang="en-US" sz="1400" dirty="0" smtClean="0"/>
          </a:p>
          <a:p>
            <a:r>
              <a:rPr lang="en-US" sz="1400" dirty="0"/>
              <a:t>Engaging High School Students in Computer Science via</a:t>
            </a:r>
          </a:p>
          <a:p>
            <a:r>
              <a:rPr lang="en-US" sz="1400" dirty="0"/>
              <a:t>Challenging </a:t>
            </a:r>
            <a:r>
              <a:rPr lang="en-US" sz="1400" dirty="0" smtClean="0"/>
              <a:t>Applications – Maggiore, </a:t>
            </a:r>
            <a:r>
              <a:rPr lang="en-US" sz="1400" dirty="0" err="1" smtClean="0"/>
              <a:t>Torsello</a:t>
            </a:r>
            <a:r>
              <a:rPr lang="en-US" sz="1400" dirty="0" smtClean="0"/>
              <a:t>, </a:t>
            </a:r>
            <a:r>
              <a:rPr lang="en-US" sz="1400" dirty="0" err="1" smtClean="0"/>
              <a:t>Sartoretto</a:t>
            </a:r>
            <a:r>
              <a:rPr lang="en-US" sz="1400" dirty="0" smtClean="0"/>
              <a:t>, </a:t>
            </a:r>
            <a:r>
              <a:rPr lang="en-US" sz="1400" dirty="0" err="1" smtClean="0"/>
              <a:t>Cortesi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72523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so many role models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33800" y="4267200"/>
            <a:ext cx="37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529754" y="2895601"/>
            <a:ext cx="4004646" cy="3255170"/>
            <a:chOff x="4529755" y="3267075"/>
            <a:chExt cx="3532972" cy="2883695"/>
          </a:xfrm>
        </p:grpSpPr>
        <p:pic>
          <p:nvPicPr>
            <p:cNvPr id="1030" name="Picture 6" descr="https://encrypted-tbn0.google.com/images?q=tbn:ANd9GcSTrDP7hIrcIWokkLGbNL50mq6qejIjyqzK0Sv03vqoHp-XRGj1j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3962400"/>
              <a:ext cx="1219200" cy="1377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encrypted-tbn0.google.com/images?q=tbn:ANd9GcSNq5ql6nLf0U9UPbQxmABus0uFcetbEbMd9CdKiPKZ1z2Xs5B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3267075"/>
              <a:ext cx="1405890" cy="100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encrypted-tbn0.google.com/images?q=tbn:ANd9GcTMryzs1Z2sR3NJnXm6SaMK2Mosh4oC1pNgZucGMRz9QL3B30Qth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9755" y="4257675"/>
              <a:ext cx="928687" cy="1228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s://encrypted-tbn2.google.com/images?q=tbn:ANd9GcSeqEbryVkedOvteEDCtAXUr2eBJ2q7rDe_NFJw20C53soHthdWf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669632"/>
              <a:ext cx="2119127" cy="1197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s://encrypted-tbn0.google.com/images?q=tbn:ANd9GcRPTNAkQx7diocVCFCWxb8y1akk_OlJlRxxdL-NL03vt7LKg-PIB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6965" y="3346322"/>
              <a:ext cx="876300" cy="1304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encrypted-tbn2.google.com/images?q=tbn:ANd9GcQkSQNelnoztGEOR65hPf1ntBjlgHe_QvjNO8PsZRak4NQ3WyLM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030" y="4822032"/>
              <a:ext cx="862013" cy="1328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525672" y="3043237"/>
            <a:ext cx="3055728" cy="3192193"/>
            <a:chOff x="525672" y="3043237"/>
            <a:chExt cx="3055728" cy="3192193"/>
          </a:xfrm>
        </p:grpSpPr>
        <p:pic>
          <p:nvPicPr>
            <p:cNvPr id="1040" name="Picture 16" descr="https://encrypted-tbn1.google.com/images?q=tbn:ANd9GcRippmgRLdFMl9cmDCEuvukbHjsvcEUzmeLy1oC903Ogwgiz-GK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399" y="3267075"/>
              <a:ext cx="2238375" cy="2038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://the-big-bang-theory.com/images/uploads/0/8969826ec2627eaa7ba66e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3043237"/>
              <a:ext cx="146304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https://encrypted-tbn0.google.com/images?q=tbn:ANd9GcRRBGcjKv0aSNWyTNDH29XMAlzNa0b6Q6VqtHtSyEThUagE-JlMv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4684518"/>
              <a:ext cx="2057400" cy="1541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https://encrypted-tbn0.google.com/images?q=tbn:ANd9GcRpwx1nbtye4U6V8qI1oGE7CupPBm5ICajSsINEotKzBaG9f4uf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72" y="4648200"/>
              <a:ext cx="998328" cy="1587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9617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 worse real-life examples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491038" y="3200400"/>
            <a:ext cx="3909762" cy="2438401"/>
            <a:chOff x="2338638" y="3200400"/>
            <a:chExt cx="3909762" cy="2438401"/>
          </a:xfrm>
        </p:grpSpPr>
        <p:pic>
          <p:nvPicPr>
            <p:cNvPr id="2050" name="Picture 2" descr="http://3.bp.blogspot.com/_NDcTbOyfDBE/StzBzXRTlqI/AAAAAAAAAig/jJ3zPNjZV-0/s400/fat_guy_in_girl_underwear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8638" y="3200400"/>
              <a:ext cx="1835727" cy="243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://farm4.staticflickr.com/3440/3274722900_af201a4f74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57"/>
            <a:stretch/>
          </p:blipFill>
          <p:spPr bwMode="auto">
            <a:xfrm>
              <a:off x="4174365" y="3200400"/>
              <a:ext cx="2074035" cy="2428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1087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Rather high expectations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38200" y="2724284"/>
            <a:ext cx="7467600" cy="3695432"/>
            <a:chOff x="1600200" y="2667000"/>
            <a:chExt cx="7467600" cy="3695432"/>
          </a:xfrm>
        </p:grpSpPr>
        <p:pic>
          <p:nvPicPr>
            <p:cNvPr id="3074" name="Picture 2" descr="http://ts1.mm.bing.net/images/thumbnail.aspx?q=4755998211178996&amp;id=f2d697c8298f390b82a2e287a6afd5fb&amp;url=http%3a%2f%2fwww.wikinoticia.com%2fimages%2falt1040%2fcdn.alt1040.com.files.2011.02.Otro-hack-kinect-basado-en-Minority-Report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352800"/>
              <a:ext cx="1876425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http://ts1.mm.bing.net/images/thumbnail.aspx?q=4506636715164152&amp;id=4eee3d1a678d810c83594810cae76d2c&amp;url=http%3a%2f%2ftechcentral.my%2farchives%2f2011%2f11%2f17%2fit_news%2fNokkiaonline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2667000"/>
              <a:ext cx="2857500" cy="2114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://ts2.mm.bing.net/images/thumbnail.aspx?q=4720680719876677&amp;id=bb7747aab1ec28971552fc84803d2c87&amp;url=http%3a%2f%2fpcwingeek.files.wordpress.com%2f2011%2f09%2fxbox-360-dashboard-201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6625" y="4762232"/>
              <a:ext cx="285750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http://ts4.mm.bing.net/images/thumbnail.aspx?q=4639935324424499&amp;id=cf2b328abbed6e3724d70ee03e843f0a&amp;url=http%3a%2f%2fwww.kuandika.com%2fwordpress%2fwp-content%2fuploads%2f2011%2f07%2fiPhone-5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0300" y="3358166"/>
              <a:ext cx="2857500" cy="1943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434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cope?</a:t>
            </a: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917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year university students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Easier to work with </a:t>
            </a:r>
          </a:p>
          <a:p>
            <a:pPr lvl="1"/>
            <a:r>
              <a:rPr lang="en-US" dirty="0" smtClean="0"/>
              <a:t>More knowledge</a:t>
            </a:r>
          </a:p>
          <a:p>
            <a:pPr lvl="1"/>
            <a:r>
              <a:rPr lang="en-US" dirty="0" smtClean="0"/>
              <a:t>Less preconceptions</a:t>
            </a:r>
          </a:p>
          <a:p>
            <a:r>
              <a:rPr lang="en-US" dirty="0" smtClean="0"/>
              <a:t>Can work with modern libraries and tools</a:t>
            </a:r>
          </a:p>
          <a:p>
            <a:r>
              <a:rPr lang="en-US" dirty="0" smtClean="0"/>
              <a:t>Can work in teams</a:t>
            </a:r>
          </a:p>
          <a:p>
            <a:r>
              <a:rPr lang="en-US" dirty="0" smtClean="0"/>
              <a:t>Significant investment in CS</a:t>
            </a:r>
          </a:p>
          <a:p>
            <a:endParaRPr lang="en-US" dirty="0"/>
          </a:p>
        </p:txBody>
      </p:sp>
      <p:pic>
        <p:nvPicPr>
          <p:cNvPr id="4098" name="Picture 2" descr="http://ts2.mm.bing.net/images/thumbnail.aspx?q=4682962296374481&amp;id=8f18b0107b9bcb9d076e2eae0beef679&amp;url=http%3a%2f%2fsp.life123.com%2fbm.pix%2feffective-teamwork.s600x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207373"/>
            <a:ext cx="2133600" cy="149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ts4.mm.bing.net/images/thumbnail.aspx?q=4934252241158759&amp;id=f4787dadf9e970b0904c00fce5935a7a&amp;url=http%3a%2f%2finfinityutah.com%2fimages%2finter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769098"/>
            <a:ext cx="2143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90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Teach large scale software development</a:t>
            </a:r>
          </a:p>
          <a:p>
            <a:pPr lvl="1"/>
            <a:r>
              <a:rPr lang="en-US" dirty="0" smtClean="0"/>
              <a:t>Usability </a:t>
            </a:r>
          </a:p>
          <a:p>
            <a:pPr lvl="1"/>
            <a:r>
              <a:rPr lang="en-US" dirty="0" smtClean="0"/>
              <a:t>Concurrency </a:t>
            </a:r>
          </a:p>
          <a:p>
            <a:pPr lvl="1"/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Integration with existing software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5122" name="Picture 2" descr="http://ts1.mm.bing.net/images/thumbnail.aspx?q=4547700898923668&amp;id=7b9725c74476e673387e953dc765bda6&amp;url=http%3a%2f%2fwww.powerwave.com%2fimages%2fLrg-outdoor-venue-1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343400"/>
            <a:ext cx="33147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5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game</a:t>
            </a:r>
          </a:p>
          <a:p>
            <a:r>
              <a:rPr lang="en-US" dirty="0" smtClean="0"/>
              <a:t>Around an existing logical library</a:t>
            </a:r>
          </a:p>
          <a:p>
            <a:pPr lvl="1"/>
            <a:r>
              <a:rPr lang="en-US" dirty="0" smtClean="0"/>
              <a:t>AI, moves, etc.</a:t>
            </a:r>
          </a:p>
          <a:p>
            <a:r>
              <a:rPr lang="en-US" dirty="0" smtClean="0"/>
              <a:t>Keep the program responsive</a:t>
            </a:r>
          </a:p>
          <a:p>
            <a:pPr lvl="1"/>
            <a:r>
              <a:rPr lang="en-US" dirty="0" smtClean="0"/>
              <a:t>Library is rather slow</a:t>
            </a:r>
          </a:p>
          <a:p>
            <a:pPr lvl="1"/>
            <a:r>
              <a:rPr lang="en-US" dirty="0" smtClean="0"/>
              <a:t>Concurrency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6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410</Words>
  <Application>Microsoft Office PowerPoint</Application>
  <PresentationFormat>On-screen Show (4:3)</PresentationFormat>
  <Paragraphs>95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Engaging young minds in CS  through game dev</vt:lpstr>
      <vt:lpstr>Agenda</vt:lpstr>
      <vt:lpstr>Problem statement</vt:lpstr>
      <vt:lpstr>Problem statement</vt:lpstr>
      <vt:lpstr>Problem statement</vt:lpstr>
      <vt:lpstr>How do we cope?</vt:lpstr>
      <vt:lpstr>3rd year university students</vt:lpstr>
      <vt:lpstr>Objectives</vt:lpstr>
      <vt:lpstr>Course structure</vt:lpstr>
      <vt:lpstr>Results </vt:lpstr>
      <vt:lpstr>1st year university students</vt:lpstr>
      <vt:lpstr>Objectives</vt:lpstr>
      <vt:lpstr>Course Structure</vt:lpstr>
      <vt:lpstr>Results</vt:lpstr>
      <vt:lpstr>High school students</vt:lpstr>
      <vt:lpstr>Objectives</vt:lpstr>
      <vt:lpstr>Course(s) structure</vt:lpstr>
      <vt:lpstr>Some courses</vt:lpstr>
      <vt:lpstr>Results</vt:lpstr>
      <vt:lpstr>Conclusions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Engaging young minds in CS  through game dev</dc:title>
  <dc:creator>Giuseppe Maggiore</dc:creator>
  <cp:lastModifiedBy>Giuseppe Maggiore</cp:lastModifiedBy>
  <cp:revision>66</cp:revision>
  <dcterms:created xsi:type="dcterms:W3CDTF">2012-05-02T11:12:33Z</dcterms:created>
  <dcterms:modified xsi:type="dcterms:W3CDTF">2012-05-16T08:24:22Z</dcterms:modified>
</cp:coreProperties>
</file>